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5" r:id="rId17"/>
    <p:sldId id="287" r:id="rId18"/>
    <p:sldId id="288" r:id="rId19"/>
    <p:sldId id="289" r:id="rId20"/>
    <p:sldId id="290" r:id="rId21"/>
    <p:sldId id="292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8" r:id="rId46"/>
    <p:sldId id="309" r:id="rId47"/>
    <p:sldId id="313" r:id="rId48"/>
    <p:sldId id="310" r:id="rId49"/>
    <p:sldId id="311" r:id="rId50"/>
    <p:sldId id="312" r:id="rId51"/>
    <p:sldId id="31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5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4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879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26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409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76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68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3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4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4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38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7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8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8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318EA3D-CD98-46F6-A51A-CA935720EEB8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2D89AD0-5A44-46F7-95BB-21E16D22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271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87557E-4D0D-64AE-1562-3DD438D22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761129"/>
            <a:ext cx="8001000" cy="89647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AYDIN ŞENKAL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D5DCD06-3C43-24AA-D64E-753F5C806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463835" cy="1947333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Techcareer</a:t>
            </a: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Mid-Level Bootcamp </a:t>
            </a:r>
            <a:r>
              <a:rPr lang="en-US" sz="2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Bitirme</a:t>
            </a:r>
            <a:r>
              <a:rPr lang="en-US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5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Projesi</a:t>
            </a:r>
            <a:endParaRPr lang="en-US" sz="25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5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917935-42DF-F6A7-1503-31EC962D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74648" cy="748902"/>
          </a:xfrm>
        </p:spPr>
        <p:txBody>
          <a:bodyPr/>
          <a:lstStyle/>
          <a:p>
            <a:r>
              <a:rPr lang="en-US" dirty="0"/>
              <a:t>11.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59691DA-5DD9-456E-0360-05184D8C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5" y="624214"/>
            <a:ext cx="7310443" cy="2854383"/>
          </a:xfrm>
          <a:prstGeom prst="rect">
            <a:avLst/>
          </a:prstGeom>
        </p:spPr>
      </p:pic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F0CDBB63-7053-E72B-5E70-467CFAA40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009" y="2003084"/>
            <a:ext cx="2705969" cy="2811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git log : </a:t>
            </a:r>
            <a:r>
              <a:rPr lang="en-US" dirty="0" err="1">
                <a:solidFill>
                  <a:schemeClr val="tx1"/>
                </a:solidFill>
              </a:rPr>
              <a:t>commitleri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gösterir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B17F9C2-A06F-9B1B-CEAC-F166EE0BE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64" y="3665430"/>
            <a:ext cx="7316233" cy="25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8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043170-6FF1-B864-2872-3F2D61C4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19705" cy="688517"/>
          </a:xfrm>
        </p:spPr>
        <p:txBody>
          <a:bodyPr/>
          <a:lstStyle/>
          <a:p>
            <a:r>
              <a:rPr lang="en-US" dirty="0"/>
              <a:t>12.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lektronik donanım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CA11385B-C251-D722-B5D2-7A28B3F3D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47" y="800660"/>
            <a:ext cx="6557439" cy="5578854"/>
          </a:xfrm>
        </p:spPr>
      </p:pic>
    </p:spTree>
    <p:extLst>
      <p:ext uri="{BB962C8B-B14F-4D97-AF65-F5344CB8AC3E}">
        <p14:creationId xmlns:p14="http://schemas.microsoft.com/office/powerpoint/2010/main" val="264261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DCAE66-14ED-9B30-8E94-930BD96A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15"/>
            <a:ext cx="2740475" cy="645385"/>
          </a:xfrm>
        </p:spPr>
        <p:txBody>
          <a:bodyPr/>
          <a:lstStyle/>
          <a:p>
            <a:r>
              <a:rPr lang="en-US"/>
              <a:t>13. 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629C62-E022-6A13-6879-FE637E61B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237" y="1367286"/>
            <a:ext cx="8778965" cy="3868947"/>
          </a:xfrm>
        </p:spPr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Git GUI (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Grafiksel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Kullanıcı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Arayüzü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Git GUI,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grafik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arayüzü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sağlayarak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Git'in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işlevlerini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yönetmenizi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tür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dizin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değişikliklerini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görüntüleme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commit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dal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kolay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gerçekleştirmenize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TortoiseGit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GitKraken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SourceTree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Git GUI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örneklerine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örnektir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Git CLI (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Komut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Satırı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Arayüzü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Git CLI,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satırı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arayüzüdür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Git'in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doğrudan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istemcisine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kullanmanıza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olanak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tanır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CLI'nin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avantajları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öğrenme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yetenekleri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kullanılabilirlik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geliştirici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yöneticisi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Git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terminal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istemcisinden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gerçekleştirir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Git CLI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güçlü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esnek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çünkü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gelişmiş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seçenek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doğrudan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satırında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mevcuttur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 GUI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dostu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bazı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kolay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öğrenilebilir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arayüz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İdeal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geliştirici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her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arayüzü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bilmeli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ihtiyaca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tercih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arayüzü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seçmelidir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18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0613BA-9A3A-458F-88AF-6F1956DC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00860" cy="654011"/>
          </a:xfrm>
        </p:spPr>
        <p:txBody>
          <a:bodyPr/>
          <a:lstStyle/>
          <a:p>
            <a:r>
              <a:rPr lang="en-US" dirty="0"/>
              <a:t>14.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3168C6EC-6F7B-8205-8220-F490583FF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30" y="1120904"/>
            <a:ext cx="9375780" cy="4928913"/>
          </a:xfrm>
        </p:spPr>
      </p:pic>
    </p:spTree>
    <p:extLst>
      <p:ext uri="{BB962C8B-B14F-4D97-AF65-F5344CB8AC3E}">
        <p14:creationId xmlns:p14="http://schemas.microsoft.com/office/powerpoint/2010/main" val="342292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B9A7A2-B73C-AEB4-843B-838B6BB8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5"/>
            <a:ext cx="2668588" cy="675795"/>
          </a:xfrm>
        </p:spPr>
        <p:txBody>
          <a:bodyPr/>
          <a:lstStyle/>
          <a:p>
            <a:r>
              <a:rPr lang="en-US" dirty="0"/>
              <a:t>15.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693B62FF-426B-9302-28B1-BFBD36D8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7" y="972849"/>
            <a:ext cx="5388527" cy="3166052"/>
          </a:xfrm>
        </p:spPr>
      </p:pic>
      <p:pic>
        <p:nvPicPr>
          <p:cNvPr id="7" name="Resim 6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AA5F9173-33FA-4502-7A98-EE1BFDAE1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64" y="1644781"/>
            <a:ext cx="5907947" cy="24941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B105636-35C9-BB03-2170-95DB06FC6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01" y="4138901"/>
            <a:ext cx="8749929" cy="25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5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39A052-AFF6-313C-7D67-BD6DD60B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23222" cy="593626"/>
          </a:xfrm>
        </p:spPr>
        <p:txBody>
          <a:bodyPr>
            <a:normAutofit fontScale="90000"/>
          </a:bodyPr>
          <a:lstStyle/>
          <a:p>
            <a:r>
              <a:rPr lang="en-US" dirty="0"/>
              <a:t>16 -17.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38454B-7245-BE46-8DCA-B8436CF6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430" y="593626"/>
            <a:ext cx="8347646" cy="165667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Google Sans"/>
              </a:rPr>
              <a:t>G</a:t>
            </a:r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it stash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: 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Üzerinde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çalıştığınız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fakat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henüz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commit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etmediğiniz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değişiklikleri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geçici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olarak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kayıt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altına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alan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komuttur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Böylece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aktif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branch '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larınızda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herhangi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değişiklik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yapmadan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korursunuz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pic>
        <p:nvPicPr>
          <p:cNvPr id="8" name="İçerik Yer Tutucusu 4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BCA0973E-A94C-8584-FAE5-105973AB2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1" y="1960123"/>
            <a:ext cx="5988168" cy="4804262"/>
          </a:xfrm>
          <a:prstGeom prst="rect">
            <a:avLst/>
          </a:prstGeom>
        </p:spPr>
      </p:pic>
      <p:pic>
        <p:nvPicPr>
          <p:cNvPr id="10" name="Resim 9" descr="metin, yazılım, ekran görüntüsü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62831B4-65AD-CB13-D6D4-BB3D8323F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0"/>
          <a:stretch/>
        </p:blipFill>
        <p:spPr>
          <a:xfrm>
            <a:off x="5698837" y="1971866"/>
            <a:ext cx="6493164" cy="48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6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119187-B008-944A-017E-D267C93E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09970" cy="740450"/>
          </a:xfrm>
        </p:spPr>
        <p:txBody>
          <a:bodyPr/>
          <a:lstStyle/>
          <a:p>
            <a:r>
              <a:rPr lang="en-US" dirty="0"/>
              <a:t>17.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7" name="Resim 6" descr="metin, elektronik donanı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5C793D2-EA0C-BD44-7E7A-E364E56D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5" y="685800"/>
            <a:ext cx="8492850" cy="57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7451D9-82FF-6F35-D593-83FCBE65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343"/>
            <a:ext cx="2274648" cy="697143"/>
          </a:xfrm>
        </p:spPr>
        <p:txBody>
          <a:bodyPr/>
          <a:lstStyle/>
          <a:p>
            <a:r>
              <a:rPr lang="en-US" dirty="0"/>
              <a:t>18.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CB4B796-068F-1443-D668-9E5D901CF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230" y="573816"/>
            <a:ext cx="6874018" cy="6082932"/>
          </a:xfrm>
        </p:spPr>
      </p:pic>
    </p:spTree>
    <p:extLst>
      <p:ext uri="{BB962C8B-B14F-4D97-AF65-F5344CB8AC3E}">
        <p14:creationId xmlns:p14="http://schemas.microsoft.com/office/powerpoint/2010/main" val="275921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00E100-4279-7449-627B-C55DB1BC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98935" cy="654011"/>
          </a:xfrm>
        </p:spPr>
        <p:txBody>
          <a:bodyPr/>
          <a:lstStyle/>
          <a:p>
            <a:r>
              <a:rPr lang="en-US" dirty="0"/>
              <a:t>19.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71398F-68A9-F88E-0B9F-A31AAB930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860" y="1199072"/>
            <a:ext cx="8986000" cy="403756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 err="1">
                <a:solidFill>
                  <a:schemeClr val="accent2"/>
                </a:solidFill>
              </a:rPr>
              <a:t>Rebesa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ile</a:t>
            </a:r>
            <a:r>
              <a:rPr lang="en-US" dirty="0">
                <a:solidFill>
                  <a:schemeClr val="accent2"/>
                </a:solidFill>
              </a:rPr>
              <a:t> merge </a:t>
            </a:r>
            <a:r>
              <a:rPr lang="en-US" dirty="0" err="1">
                <a:solidFill>
                  <a:schemeClr val="accent2"/>
                </a:solidFill>
              </a:rPr>
              <a:t>arasındaki</a:t>
            </a:r>
            <a:r>
              <a:rPr lang="en-US" dirty="0">
                <a:solidFill>
                  <a:schemeClr val="accent2"/>
                </a:solidFill>
              </a:rPr>
              <a:t> fark </a:t>
            </a:r>
            <a:r>
              <a:rPr lang="en-US" dirty="0" err="1">
                <a:solidFill>
                  <a:schemeClr val="accent2"/>
                </a:solidFill>
              </a:rPr>
              <a:t>nedir</a:t>
            </a:r>
            <a:r>
              <a:rPr lang="en-US" dirty="0">
                <a:solidFill>
                  <a:schemeClr val="accent2"/>
                </a:solidFill>
              </a:rPr>
              <a:t> ? </a:t>
            </a:r>
            <a:endParaRPr lang="en-US" b="0" i="0" dirty="0">
              <a:solidFill>
                <a:schemeClr val="accent2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Merge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dalın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tarih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sırasına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olduğu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korunmasını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nedenle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değişiklikler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sıralarıyla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Rebase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dalın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değişikliklerini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hedef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dalın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son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durumuna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tarih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düzenler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Rebase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commit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oluştururken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merge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fazla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commit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karmaşıklığına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neden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Rebase,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okunabilir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commit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tercih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dikkatli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kullanılmalıdır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çünkü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geçmişteki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commit'ler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Merge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ise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orijinal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commit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korur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karmaşık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3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DD2CCC-49BE-CB8B-1F50-8CEA71C9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97343" cy="559121"/>
          </a:xfrm>
        </p:spPr>
        <p:txBody>
          <a:bodyPr>
            <a:normAutofit fontScale="90000"/>
          </a:bodyPr>
          <a:lstStyle/>
          <a:p>
            <a:r>
              <a:rPr lang="en-US" dirty="0"/>
              <a:t>20.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CE1093-D696-3B3E-7323-8C44870B3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01" y="677173"/>
            <a:ext cx="8534400" cy="3615267"/>
          </a:xfrm>
        </p:spPr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 conflict,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(merge)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yeniden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alma (rebase)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çıkan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durumdur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durum,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satır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bölgesinde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değişikliklerin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çakışması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anlamına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tür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durumları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çözemez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conflict (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çakışma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durumu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çıkar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endParaRPr lang="en-US" dirty="0"/>
          </a:p>
        </p:txBody>
      </p:sp>
      <p:pic>
        <p:nvPicPr>
          <p:cNvPr id="2050" name="Picture 2" descr="How to Resolve Merge Conflicts in Git Tutorial | DataCamp">
            <a:extLst>
              <a:ext uri="{FF2B5EF4-FFF2-40B4-BE49-F238E27FC236}">
                <a16:creationId xmlns:a16="http://schemas.microsoft.com/office/drawing/2014/main" id="{60771EED-6B59-2ACE-A0A3-16A58E40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924" y="2816525"/>
            <a:ext cx="7862560" cy="347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2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BB6C1C-3CCB-5689-F85A-C7378718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9218611" y="5682343"/>
            <a:ext cx="149323" cy="31205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F551EF-E9E2-008A-274A-07989A41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2379306" cy="8636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1.ADIM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E2D9479-450C-C02B-5EA5-22B88BEF2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2" y="398450"/>
            <a:ext cx="5047172" cy="2997200"/>
          </a:xfrm>
          <a:prstGeom prst="rect">
            <a:avLst/>
          </a:prstGeom>
        </p:spPr>
      </p:pic>
      <p:pic>
        <p:nvPicPr>
          <p:cNvPr id="7" name="Resim 6" descr="metin, ekran görüntüsü, yazılım, multimedya içeren bir resim&#10;&#10;Açıklama otomatik olarak oluşturuldu">
            <a:extLst>
              <a:ext uri="{FF2B5EF4-FFF2-40B4-BE49-F238E27FC236}">
                <a16:creationId xmlns:a16="http://schemas.microsoft.com/office/drawing/2014/main" id="{85E9D92F-D10C-3B8C-B7EE-D829D5CF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09" y="398450"/>
            <a:ext cx="4830147" cy="3030549"/>
          </a:xfrm>
          <a:prstGeom prst="rect">
            <a:avLst/>
          </a:prstGeom>
        </p:spPr>
      </p:pic>
      <p:pic>
        <p:nvPicPr>
          <p:cNvPr id="9" name="Resim 8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D1F409CD-B617-2910-4284-BD07E7ECA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2" y="3594195"/>
            <a:ext cx="5169288" cy="2997200"/>
          </a:xfrm>
          <a:prstGeom prst="rect">
            <a:avLst/>
          </a:prstGeom>
        </p:spPr>
      </p:pic>
      <p:pic>
        <p:nvPicPr>
          <p:cNvPr id="11" name="Resim 10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46E7953-1C24-D907-5C43-082556DB0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10" y="3594195"/>
            <a:ext cx="5922904" cy="29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53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12DD6F-8F5F-AD0E-C267-36F928A4E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98935" cy="671264"/>
          </a:xfrm>
        </p:spPr>
        <p:txBody>
          <a:bodyPr/>
          <a:lstStyle/>
          <a:p>
            <a:r>
              <a:rPr lang="en-US" dirty="0"/>
              <a:t>21.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0B6EC16-CE2F-B217-61B9-7A14D4359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06" y="1444925"/>
            <a:ext cx="8534400" cy="3615267"/>
          </a:xfrm>
        </p:spPr>
        <p:txBody>
          <a:bodyPr/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 ignore,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Git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deposundaki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klasörleri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söyleyen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dosyasıdır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depo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içindeki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klasörlerin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değişiklikleri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edilirken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dikkate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alınıp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alınmayacağını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belirlemek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 ignore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geçici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depo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önemsiz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 ignore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oluşturulduktan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sonra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Git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dosyayı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okuyarak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belirtilen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klasörleri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dahil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projenizin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depo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yönetilebilir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getirmenize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58350F-9B3C-F3A1-A0C2-09AA1164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2760453" cy="688517"/>
          </a:xfrm>
        </p:spPr>
        <p:txBody>
          <a:bodyPr>
            <a:normAutofit fontScale="90000"/>
          </a:bodyPr>
          <a:lstStyle/>
          <a:p>
            <a:r>
              <a:rPr lang="en-US" dirty="0"/>
              <a:t>22-23.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06B9567F-56F8-D48F-7782-52ACACE3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32" y="688517"/>
            <a:ext cx="8744459" cy="17958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Git tag :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deposundaki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commit'e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isim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vermenizi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sağlayan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komuttur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sürüm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yayın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kilometre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taşı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noktalarını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Tag'ler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commit'e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semantik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versiyon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numarası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anlamlı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etiketleme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ekleyerek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projenizin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sürecinde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noktaları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işaretlemenize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4BDF282-655C-3689-2554-C5EFB6B6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00" y="2940897"/>
            <a:ext cx="7867291" cy="33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27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84214E-5885-0E05-055E-757F47BE0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80682"/>
            <a:ext cx="3556094" cy="1117599"/>
          </a:xfrm>
        </p:spPr>
        <p:txBody>
          <a:bodyPr/>
          <a:lstStyle/>
          <a:p>
            <a:r>
              <a:rPr lang="en-US" dirty="0"/>
              <a:t>24 </a:t>
            </a:r>
            <a:r>
              <a:rPr lang="en-US" dirty="0" err="1"/>
              <a:t>ve</a:t>
            </a:r>
            <a:r>
              <a:rPr lang="en-US" dirty="0"/>
              <a:t> 25.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4ADB87-C799-0CC5-8BD8-067FD3A81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12" y="1452283"/>
            <a:ext cx="10440988" cy="31645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projelerinde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zorunlu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kaynağı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Geliştiriciler</a:t>
            </a:r>
            <a:r>
              <a:rPr lang="en-US" dirty="0">
                <a:solidFill>
                  <a:schemeClr val="bg1"/>
                </a:solidFill>
              </a:rPr>
              <a:t>: Kodu </a:t>
            </a:r>
            <a:r>
              <a:rPr lang="en-US" dirty="0" err="1">
                <a:solidFill>
                  <a:schemeClr val="bg1"/>
                </a:solidFill>
              </a:rPr>
              <a:t>yazarlar</a:t>
            </a:r>
            <a:r>
              <a:rPr lang="en-US" dirty="0">
                <a:solidFill>
                  <a:schemeClr val="bg1"/>
                </a:solidFill>
              </a:rPr>
              <a:t>, test </a:t>
            </a:r>
            <a:r>
              <a:rPr lang="en-US" dirty="0" err="1">
                <a:solidFill>
                  <a:schemeClr val="bg1"/>
                </a:solidFill>
              </a:rPr>
              <a:t>ederler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sorunları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bulup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giderirler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Operasyoncular</a:t>
            </a:r>
            <a:r>
              <a:rPr lang="en-US" dirty="0">
                <a:solidFill>
                  <a:schemeClr val="bg1"/>
                </a:solidFill>
              </a:rPr>
              <a:t>: 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veritabanı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yöneticileri</a:t>
            </a:r>
            <a:r>
              <a:rPr lang="en-US" dirty="0">
                <a:solidFill>
                  <a:schemeClr val="bg1"/>
                </a:solidFill>
              </a:rPr>
              <a:t> vb.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gruba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girmektedir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Yazılımın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çalışacağı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altyapıyı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kurarlar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ayakta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tutarlar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Yazılımı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ortama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yüklerler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ortamın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ihtiyaçlarını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denetlerler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Dev Ops </a:t>
            </a:r>
            <a:r>
              <a:rPr lang="en-US" dirty="0">
                <a:solidFill>
                  <a:schemeClr val="bg1"/>
                </a:solidFill>
              </a:rPr>
              <a:t>--&gt;  Development and Operations</a:t>
            </a:r>
          </a:p>
        </p:txBody>
      </p:sp>
    </p:spTree>
    <p:extLst>
      <p:ext uri="{BB962C8B-B14F-4D97-AF65-F5344CB8AC3E}">
        <p14:creationId xmlns:p14="http://schemas.microsoft.com/office/powerpoint/2010/main" val="252278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3C2EA1-E608-BF0F-2E4D-9283C7C2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26.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1F727B9-0951-0C17-EF29-51154E1D1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76" y="1152960"/>
            <a:ext cx="8534400" cy="4552079"/>
          </a:xfrm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Continuous Deployment (</a:t>
            </a:r>
            <a:r>
              <a:rPr lang="en-US" sz="1600" dirty="0" err="1">
                <a:solidFill>
                  <a:schemeClr val="bg1"/>
                </a:solidFill>
                <a:highlight>
                  <a:srgbClr val="FF0000"/>
                </a:highlight>
              </a:rPr>
              <a:t>Sürekli</a:t>
            </a:r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US" sz="1600" dirty="0" err="1">
                <a:solidFill>
                  <a:schemeClr val="bg1"/>
                </a:solidFill>
                <a:highlight>
                  <a:srgbClr val="FF0000"/>
                </a:highlight>
              </a:rPr>
              <a:t>Dağıtım</a:t>
            </a:r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): </a:t>
            </a:r>
            <a:r>
              <a:rPr lang="en-US" sz="1600" dirty="0">
                <a:solidFill>
                  <a:schemeClr val="bg1"/>
                </a:solidFill>
              </a:rPr>
              <a:t>CI </a:t>
            </a:r>
            <a:r>
              <a:rPr lang="en-US" sz="1600" dirty="0" err="1">
                <a:solidFill>
                  <a:schemeClr val="bg1"/>
                </a:solidFill>
              </a:rPr>
              <a:t>sürecindeki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testler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başarıyla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geçildiyse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yazılım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otomatik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olarak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canlı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ortama</a:t>
            </a:r>
            <a:r>
              <a:rPr lang="en-US" sz="1600" dirty="0">
                <a:solidFill>
                  <a:schemeClr val="bg1"/>
                </a:solidFill>
              </a:rPr>
              <a:t> (production) </a:t>
            </a:r>
            <a:r>
              <a:rPr lang="en-US" sz="1600" dirty="0" err="1">
                <a:solidFill>
                  <a:schemeClr val="bg1"/>
                </a:solidFill>
              </a:rPr>
              <a:t>dağıtılır</a:t>
            </a:r>
            <a:r>
              <a:rPr lang="en-US" sz="1600" dirty="0">
                <a:solidFill>
                  <a:schemeClr val="bg1"/>
                </a:solidFill>
              </a:rPr>
              <a:t>. Bu </a:t>
            </a:r>
            <a:r>
              <a:rPr lang="en-US" sz="1600" dirty="0" err="1">
                <a:solidFill>
                  <a:schemeClr val="bg1"/>
                </a:solidFill>
              </a:rPr>
              <a:t>adım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yazılımın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hızlı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şekilde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kullanılabilir</a:t>
            </a:r>
            <a:r>
              <a:rPr lang="en-US" sz="1600" dirty="0">
                <a:solidFill>
                  <a:schemeClr val="bg1"/>
                </a:solidFill>
              </a:rPr>
              <a:t> hale </a:t>
            </a:r>
            <a:r>
              <a:rPr lang="en-US" sz="1600" dirty="0" err="1">
                <a:solidFill>
                  <a:schemeClr val="bg1"/>
                </a:solidFill>
              </a:rPr>
              <a:t>getirilmesini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sağlar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müşteri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bildirimlerine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hızlı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yanıt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verilmesini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sağlar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Continuous Delivery </a:t>
            </a:r>
            <a:r>
              <a:rPr lang="en-US" sz="1600" dirty="0" err="1">
                <a:solidFill>
                  <a:schemeClr val="bg1"/>
                </a:solidFill>
                <a:highlight>
                  <a:srgbClr val="FF0000"/>
                </a:highlight>
              </a:rPr>
              <a:t>Sürekli</a:t>
            </a:r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US" sz="1600" dirty="0" err="1">
                <a:solidFill>
                  <a:schemeClr val="bg1"/>
                </a:solidFill>
                <a:highlight>
                  <a:srgbClr val="FF0000"/>
                </a:highlight>
              </a:rPr>
              <a:t>teslimat</a:t>
            </a:r>
            <a:r>
              <a:rPr lang="en-US" sz="1600" dirty="0">
                <a:solidFill>
                  <a:schemeClr val="bg1"/>
                </a:solidFill>
                <a:highlight>
                  <a:srgbClr val="FF0000"/>
                </a:highlight>
              </a:rPr>
              <a:t>: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Kod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değişikliklerinin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üretim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sürümüne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otomatik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olarak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hazırlandığı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yazılım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geliştirme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uygulamasıdır</a:t>
            </a:r>
            <a:r>
              <a:rPr lang="en-US" sz="1600" dirty="0">
                <a:solidFill>
                  <a:schemeClr val="bg1"/>
                </a:solidFill>
              </a:rPr>
              <a:t>. Modern </a:t>
            </a:r>
            <a:r>
              <a:rPr lang="en-US" sz="1600" dirty="0" err="1">
                <a:solidFill>
                  <a:schemeClr val="bg1"/>
                </a:solidFill>
              </a:rPr>
              <a:t>uygulama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geliştirmenin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temel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direği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sürekli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teslimat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tüm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kod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değişikliklerinin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yapım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aşamasından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sonra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test </a:t>
            </a:r>
            <a:r>
              <a:rPr lang="en-US" sz="1600" dirty="0" err="1">
                <a:solidFill>
                  <a:schemeClr val="bg1"/>
                </a:solidFill>
              </a:rPr>
              <a:t>ortamına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veya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üretim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ortamına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dağıtılmasıyla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sürekli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entegrasyonla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genişler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Düzgün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şekilde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uygulandığında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geliştiriciler</a:t>
            </a:r>
            <a:r>
              <a:rPr lang="en-US" sz="1600" dirty="0">
                <a:solidFill>
                  <a:schemeClr val="bg1"/>
                </a:solidFill>
              </a:rPr>
              <a:t> her zaman </a:t>
            </a:r>
            <a:r>
              <a:rPr lang="en-US" sz="1600" dirty="0" err="1">
                <a:solidFill>
                  <a:schemeClr val="bg1"/>
                </a:solidFill>
              </a:rPr>
              <a:t>standartlaştırılmış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test </a:t>
            </a:r>
            <a:r>
              <a:rPr lang="en-US" sz="1600" dirty="0" err="1">
                <a:solidFill>
                  <a:schemeClr val="bg1"/>
                </a:solidFill>
              </a:rPr>
              <a:t>sürecinden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geçmiş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dağıtıma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hazır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bir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yapıya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sahip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olacaktır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1DAC44C-51BC-9B4F-4E2C-99AFE529D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4683136"/>
            <a:ext cx="9010261" cy="20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4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930EA85-CC6F-C844-F817-1DF2546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71364" cy="927350"/>
          </a:xfrm>
        </p:spPr>
        <p:txBody>
          <a:bodyPr/>
          <a:lstStyle/>
          <a:p>
            <a:r>
              <a:rPr lang="en-US" dirty="0"/>
              <a:t>27.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EECD07-0F69-1505-ADBE-9B9857A4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0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Git, </a:t>
            </a:r>
            <a:r>
              <a:rPr lang="en-US" dirty="0" err="1">
                <a:solidFill>
                  <a:schemeClr val="bg1"/>
                </a:solidFill>
              </a:rPr>
              <a:t>çok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küçükten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büyük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projelere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tüm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ölçeklerde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hızlı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verimli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çalışabilmek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tasarlanmış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ücretsiz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kaynaklı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dağıtık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sürüm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sistemidir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Günümüzde</a:t>
            </a:r>
            <a:r>
              <a:rPr lang="en-US" dirty="0">
                <a:solidFill>
                  <a:schemeClr val="bg1"/>
                </a:solidFill>
              </a:rPr>
              <a:t> Git, </a:t>
            </a:r>
            <a:r>
              <a:rPr lang="en-US" dirty="0" err="1">
                <a:solidFill>
                  <a:schemeClr val="bg1"/>
                </a:solidFill>
              </a:rPr>
              <a:t>Sürüm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seçimi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standart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gelmiştir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  <a:highlight>
                  <a:srgbClr val="808000"/>
                </a:highlight>
              </a:rPr>
              <a:t>Avantajları</a:t>
            </a:r>
            <a:r>
              <a:rPr lang="en-US" dirty="0">
                <a:solidFill>
                  <a:schemeClr val="bg1"/>
                </a:solidFill>
                <a:highlight>
                  <a:srgbClr val="808000"/>
                </a:highlight>
              </a:rPr>
              <a:t>: </a:t>
            </a:r>
          </a:p>
          <a:p>
            <a:r>
              <a:rPr lang="en-US" dirty="0" err="1">
                <a:solidFill>
                  <a:schemeClr val="bg1"/>
                </a:solidFill>
              </a:rPr>
              <a:t>Dağıtık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mimari</a:t>
            </a:r>
            <a:r>
              <a:rPr lang="en-US" dirty="0">
                <a:solidFill>
                  <a:schemeClr val="bg1"/>
                </a:solidFill>
              </a:rPr>
              <a:t> offline </a:t>
            </a:r>
            <a:r>
              <a:rPr lang="en-US" dirty="0" err="1">
                <a:solidFill>
                  <a:schemeClr val="bg1"/>
                </a:solidFill>
              </a:rPr>
              <a:t>çalışmayı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pratik</a:t>
            </a:r>
            <a:r>
              <a:rPr lang="en-US" dirty="0">
                <a:solidFill>
                  <a:schemeClr val="bg1"/>
                </a:solidFill>
              </a:rPr>
              <a:t> hale </a:t>
            </a:r>
            <a:r>
              <a:rPr lang="en-US" dirty="0" err="1">
                <a:solidFill>
                  <a:schemeClr val="bg1"/>
                </a:solidFill>
              </a:rPr>
              <a:t>getirir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Branching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hızlıdır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Pull request </a:t>
            </a:r>
            <a:r>
              <a:rPr lang="en-US" dirty="0" err="1">
                <a:solidFill>
                  <a:schemeClr val="bg1"/>
                </a:solidFill>
              </a:rPr>
              <a:t>seçeneği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mevcuttur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Birçok</a:t>
            </a:r>
            <a:r>
              <a:rPr lang="en-US" dirty="0">
                <a:solidFill>
                  <a:schemeClr val="bg1"/>
                </a:solidFill>
              </a:rPr>
              <a:t> platform ek </a:t>
            </a:r>
            <a:r>
              <a:rPr lang="en-US" dirty="0" err="1">
                <a:solidFill>
                  <a:schemeClr val="bg1"/>
                </a:solidFill>
              </a:rPr>
              <a:t>özelliklerle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birlikte</a:t>
            </a:r>
            <a:r>
              <a:rPr lang="en-US" dirty="0">
                <a:solidFill>
                  <a:schemeClr val="bg1"/>
                </a:solidFill>
              </a:rPr>
              <a:t> Git </a:t>
            </a:r>
            <a:r>
              <a:rPr lang="en-US" dirty="0" err="1">
                <a:solidFill>
                  <a:schemeClr val="bg1"/>
                </a:solidFill>
              </a:rPr>
              <a:t>hizmeti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sunar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Topluluk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desteği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sunulur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26" name="Picture 2" descr="How Git Works: Explained in 4 Minutes - YouTube">
            <a:extLst>
              <a:ext uri="{FF2B5EF4-FFF2-40B4-BE49-F238E27FC236}">
                <a16:creationId xmlns:a16="http://schemas.microsoft.com/office/drawing/2014/main" id="{715785F8-004C-63FE-CC66-0B625A4F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65" y="3429000"/>
            <a:ext cx="5934635" cy="33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C73C26-2F33-3110-5FD1-35ADDABF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1719"/>
            <a:ext cx="2895600" cy="735106"/>
          </a:xfrm>
        </p:spPr>
        <p:txBody>
          <a:bodyPr/>
          <a:lstStyle/>
          <a:p>
            <a:r>
              <a:rPr lang="en-US" dirty="0"/>
              <a:t>28.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46A3967-26BE-21EF-B90A-8888DBE5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72670"/>
            <a:ext cx="7416052" cy="392205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DevOps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Agile </a:t>
            </a:r>
            <a:r>
              <a:rPr lang="en-US" dirty="0" err="1">
                <a:solidFill>
                  <a:schemeClr val="bg1"/>
                </a:solidFill>
              </a:rPr>
              <a:t>birbirinin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rakibi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değildir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farklı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alanlara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dokunduklarından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dolayı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birbirini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tamamlayıcı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niteliklere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sahiplerdir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Agile,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User </a:t>
            </a:r>
            <a:r>
              <a:rPr lang="en-US" dirty="0" err="1">
                <a:solidFill>
                  <a:schemeClr val="bg1"/>
                </a:solidFill>
              </a:rPr>
              <a:t>Story’nin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geliştirmesinin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tamamlanmasına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ilgilenir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fakat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sonrasındaki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Release/Deployment </a:t>
            </a:r>
          </a:p>
          <a:p>
            <a:r>
              <a:rPr lang="en-US" dirty="0">
                <a:solidFill>
                  <a:schemeClr val="bg1"/>
                </a:solidFill>
              </a:rPr>
              <a:t>Continuous Delivery </a:t>
            </a:r>
          </a:p>
          <a:p>
            <a:r>
              <a:rPr lang="en-US" dirty="0">
                <a:solidFill>
                  <a:schemeClr val="bg1"/>
                </a:solidFill>
              </a:rPr>
              <a:t>Infrastructure Automation</a:t>
            </a:r>
          </a:p>
          <a:p>
            <a:r>
              <a:rPr lang="en-US" dirty="0">
                <a:solidFill>
                  <a:schemeClr val="bg1"/>
                </a:solidFill>
              </a:rPr>
              <a:t>Monitoring/Measurement</a:t>
            </a:r>
          </a:p>
          <a:p>
            <a:r>
              <a:rPr lang="en-US" dirty="0">
                <a:solidFill>
                  <a:schemeClr val="bg1"/>
                </a:solidFill>
              </a:rPr>
              <a:t>UAT Automation</a:t>
            </a:r>
          </a:p>
          <a:p>
            <a:r>
              <a:rPr lang="en-US" dirty="0" err="1">
                <a:solidFill>
                  <a:schemeClr val="bg1"/>
                </a:solidFill>
              </a:rPr>
              <a:t>konularını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bırakmaktadır</a:t>
            </a:r>
            <a:r>
              <a:rPr lang="en-US" dirty="0">
                <a:solidFill>
                  <a:schemeClr val="bg1"/>
                </a:solidFill>
              </a:rPr>
              <a:t>. DevOps </a:t>
            </a:r>
            <a:r>
              <a:rPr lang="en-US" dirty="0" err="1">
                <a:solidFill>
                  <a:schemeClr val="bg1"/>
                </a:solidFill>
              </a:rPr>
              <a:t>ise</a:t>
            </a:r>
            <a:r>
              <a:rPr lang="en-US" dirty="0">
                <a:solidFill>
                  <a:schemeClr val="bg1"/>
                </a:solidFill>
              </a:rPr>
              <a:t> Developer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Operasyon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birimlerini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birbirlerine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yaklaştıran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süreçleri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teşvik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ederek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kapatmak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uçtan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çevikliğin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sağlanmasını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amaçlamaktadır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0" name="Picture 2" descr="DevOps vs Scrum : Key Differences | BrowserStack">
            <a:extLst>
              <a:ext uri="{FF2B5EF4-FFF2-40B4-BE49-F238E27FC236}">
                <a16:creationId xmlns:a16="http://schemas.microsoft.com/office/drawing/2014/main" id="{EF8748A5-881A-FF50-7752-AB552A27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52" y="1775011"/>
            <a:ext cx="4477871" cy="29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74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F96C16-6740-F66B-E171-4143B20D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34400" cy="1507067"/>
          </a:xfrm>
        </p:spPr>
        <p:txBody>
          <a:bodyPr/>
          <a:lstStyle/>
          <a:p>
            <a:r>
              <a:rPr lang="en-US" dirty="0"/>
              <a:t>29.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E0D5B12-FE99-938D-9837-3D67FBF3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88141"/>
            <a:ext cx="11409175" cy="273423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DevOps'ta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sürekli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kalite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izleme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döngüsünün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mimarisinin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güvenlik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uyumluluk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kurallarına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yönelik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tehditleri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belirleme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sürecidir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Sürekli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izleme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CCM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bilinen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, IT </a:t>
            </a:r>
            <a:r>
              <a:rPr lang="en-US" dirty="0" err="1">
                <a:solidFill>
                  <a:schemeClr val="bg1"/>
                </a:solidFill>
              </a:rPr>
              <a:t>altyapılarındaki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benzer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tutarsızlıkları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tespit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edecek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şekilde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genişletilebilecek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otomatik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prosedürdür</a:t>
            </a:r>
            <a:r>
              <a:rPr lang="en-US" dirty="0"/>
              <a:t>.</a:t>
            </a:r>
          </a:p>
        </p:txBody>
      </p:sp>
      <p:pic>
        <p:nvPicPr>
          <p:cNvPr id="3074" name="Picture 2" descr="Cloud DevOps">
            <a:extLst>
              <a:ext uri="{FF2B5EF4-FFF2-40B4-BE49-F238E27FC236}">
                <a16:creationId xmlns:a16="http://schemas.microsoft.com/office/drawing/2014/main" id="{639F0481-7A2E-EB12-5140-B6DC2C9A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65" y="3550865"/>
            <a:ext cx="48768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37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8BEE97-A977-033D-9728-597BB8D1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05082" cy="824753"/>
          </a:xfrm>
        </p:spPr>
        <p:txBody>
          <a:bodyPr/>
          <a:lstStyle/>
          <a:p>
            <a:r>
              <a:rPr lang="en-US" dirty="0"/>
              <a:t>30.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886954E-A652-C084-F238-3C187C8CE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080247"/>
            <a:ext cx="11964988" cy="498885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XML :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eXtensible</a:t>
            </a:r>
            <a:r>
              <a:rPr lang="en-US" dirty="0">
                <a:solidFill>
                  <a:schemeClr val="bg1"/>
                </a:solidFill>
              </a:rPr>
              <a:t> Markup Language), </a:t>
            </a:r>
            <a:r>
              <a:rPr lang="en-US" dirty="0" err="1">
                <a:solidFill>
                  <a:schemeClr val="bg1"/>
                </a:solidFill>
              </a:rPr>
              <a:t>belgelerin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tanımlamak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tabanlı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işaretleme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dilidir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Verilerin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taşınması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depolanması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değiştirilmesi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İnsan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tarafından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okunabilir</a:t>
            </a:r>
            <a:r>
              <a:rPr lang="en-US" dirty="0">
                <a:solidFill>
                  <a:schemeClr val="bg1"/>
                </a:solidFill>
              </a:rPr>
              <a:t>: XML, </a:t>
            </a:r>
            <a:r>
              <a:rPr lang="en-US" dirty="0" err="1">
                <a:solidFill>
                  <a:schemeClr val="bg1"/>
                </a:solidFill>
              </a:rPr>
              <a:t>metin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tabanlı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olduğu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insanlar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tarafından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kolayca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okunabilir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anlaşılabilir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JSON </a:t>
            </a:r>
            <a:r>
              <a:rPr lang="en-US" dirty="0">
                <a:solidFill>
                  <a:schemeClr val="bg1"/>
                </a:solidFill>
              </a:rPr>
              <a:t>(JavaScript Object Notation),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alışverişi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hafif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format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tabanlı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değişim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formatıdır</a:t>
            </a:r>
            <a:r>
              <a:rPr lang="en-US" dirty="0">
                <a:solidFill>
                  <a:schemeClr val="bg1"/>
                </a:solidFill>
              </a:rPr>
              <a:t>. JavaScript </a:t>
            </a:r>
            <a:r>
              <a:rPr lang="en-US" dirty="0" err="1">
                <a:solidFill>
                  <a:schemeClr val="bg1"/>
                </a:solidFill>
              </a:rPr>
              <a:t>dilinde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nesne</a:t>
            </a:r>
            <a:r>
              <a:rPr lang="en-US" dirty="0">
                <a:solidFill>
                  <a:schemeClr val="bg1"/>
                </a:solidFill>
              </a:rPr>
              <a:t> literal </a:t>
            </a:r>
            <a:r>
              <a:rPr lang="en-US" dirty="0" err="1">
                <a:solidFill>
                  <a:schemeClr val="bg1"/>
                </a:solidFill>
              </a:rPr>
              <a:t>sözdizimine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dayanır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Kolay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okunabilirlik</a:t>
            </a:r>
            <a:r>
              <a:rPr lang="en-US" dirty="0">
                <a:solidFill>
                  <a:schemeClr val="bg1"/>
                </a:solidFill>
              </a:rPr>
              <a:t>: JSON, </a:t>
            </a:r>
            <a:r>
              <a:rPr lang="en-US" dirty="0" err="1">
                <a:solidFill>
                  <a:schemeClr val="bg1"/>
                </a:solidFill>
              </a:rPr>
              <a:t>insanlar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tarafından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kolayca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okunabilir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anlaşılabilir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sahiptir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YAML</a:t>
            </a:r>
            <a:r>
              <a:rPr lang="en-US" dirty="0">
                <a:solidFill>
                  <a:schemeClr val="bg1"/>
                </a:solidFill>
              </a:rPr>
              <a:t> (YAML </a:t>
            </a:r>
            <a:r>
              <a:rPr lang="en-US" dirty="0" err="1">
                <a:solidFill>
                  <a:schemeClr val="bg1"/>
                </a:solidFill>
              </a:rPr>
              <a:t>Ain't</a:t>
            </a:r>
            <a:r>
              <a:rPr lang="en-US" dirty="0">
                <a:solidFill>
                  <a:schemeClr val="bg1"/>
                </a:solidFill>
              </a:rPr>
              <a:t> Markup Language), </a:t>
            </a:r>
            <a:r>
              <a:rPr lang="en-US" dirty="0" err="1">
                <a:solidFill>
                  <a:schemeClr val="bg1"/>
                </a:solidFill>
              </a:rPr>
              <a:t>insanlar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tarafından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okunması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yazılması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serileştirme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formatıdır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Genellikle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yapılandırma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dosyalarını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aktarımlarını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depolamayı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desteklemek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kullanılır</a:t>
            </a:r>
            <a:r>
              <a:rPr lang="en-US" dirty="0">
                <a:solidFill>
                  <a:schemeClr val="bg1"/>
                </a:solidFill>
              </a:rPr>
              <a:t>. YAML, JSON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XML </a:t>
            </a:r>
            <a:r>
              <a:rPr lang="en-US" dirty="0" err="1">
                <a:solidFill>
                  <a:schemeClr val="bg1"/>
                </a:solidFill>
              </a:rPr>
              <a:t>gibi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diğer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formatlarının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alternatifi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kullanılabilir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HTTP: </a:t>
            </a:r>
            <a:r>
              <a:rPr lang="en-US" dirty="0">
                <a:solidFill>
                  <a:schemeClr val="bg1"/>
                </a:solidFill>
              </a:rPr>
              <a:t>Bu </a:t>
            </a:r>
            <a:r>
              <a:rPr lang="en-US" dirty="0" err="1">
                <a:solidFill>
                  <a:schemeClr val="bg1"/>
                </a:solidFill>
              </a:rPr>
              <a:t>protokol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HTTP </a:t>
            </a:r>
            <a:r>
              <a:rPr lang="en-US" dirty="0" err="1">
                <a:solidFill>
                  <a:schemeClr val="bg1"/>
                </a:solidFill>
              </a:rPr>
              <a:t>sunucusu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alışverişine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vermektedir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URL'ler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motoru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istekleri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web </a:t>
            </a:r>
            <a:r>
              <a:rPr lang="en-US" dirty="0" err="1">
                <a:solidFill>
                  <a:schemeClr val="bg1"/>
                </a:solidFill>
              </a:rPr>
              <a:t>sayfası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içeriği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şeklinde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kişilerin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karşısına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çıkabilir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Server : </a:t>
            </a:r>
            <a:r>
              <a:rPr lang="en-US" dirty="0" err="1">
                <a:solidFill>
                  <a:schemeClr val="bg1"/>
                </a:solidFill>
              </a:rPr>
              <a:t>Sunucu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bilgisayar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üzerinden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diğer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cihazlara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istemciler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hizmetler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veriler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kaynaklar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sağlayan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merkezi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bilgisayardır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Sunucular</a:t>
            </a:r>
            <a:r>
              <a:rPr lang="en-US" dirty="0">
                <a:solidFill>
                  <a:schemeClr val="bg1"/>
                </a:solidFill>
              </a:rPr>
              <a:t>, web </a:t>
            </a:r>
            <a:r>
              <a:rPr lang="en-US" dirty="0" err="1">
                <a:solidFill>
                  <a:schemeClr val="bg1"/>
                </a:solidFill>
              </a:rPr>
              <a:t>sitelerini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barındırmak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dosya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depolamak</a:t>
            </a:r>
            <a:r>
              <a:rPr lang="en-US" dirty="0">
                <a:solidFill>
                  <a:schemeClr val="bg1"/>
                </a:solidFill>
              </a:rPr>
              <a:t>, e-</a:t>
            </a:r>
            <a:r>
              <a:rPr lang="en-US" dirty="0" err="1">
                <a:solidFill>
                  <a:schemeClr val="bg1"/>
                </a:solidFill>
              </a:rPr>
              <a:t>posta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iletilerini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yönetmek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veritabanlarına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erişim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sağlamak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gibi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çeşitli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görevleri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yerine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getirir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Java JDK : </a:t>
            </a:r>
            <a:r>
              <a:rPr lang="en-US" dirty="0">
                <a:solidFill>
                  <a:schemeClr val="bg1"/>
                </a:solidFill>
              </a:rPr>
              <a:t>Java </a:t>
            </a:r>
            <a:r>
              <a:rPr lang="en-US" dirty="0" err="1">
                <a:solidFill>
                  <a:schemeClr val="bg1"/>
                </a:solidFill>
              </a:rPr>
              <a:t>geliştirme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</a:t>
            </a:r>
            <a:r>
              <a:rPr lang="en-US" dirty="0">
                <a:solidFill>
                  <a:schemeClr val="bg1"/>
                </a:solidFill>
              </a:rPr>
              <a:t> .Java </a:t>
            </a:r>
            <a:r>
              <a:rPr lang="en-US" dirty="0" err="1">
                <a:solidFill>
                  <a:schemeClr val="bg1"/>
                </a:solidFill>
              </a:rPr>
              <a:t>tabanlı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uygulamaları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kullanabileceğiniz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paketidir.JDK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ücretsiz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Oracle </a:t>
            </a:r>
            <a:r>
              <a:rPr lang="en-US" dirty="0" err="1">
                <a:solidFill>
                  <a:schemeClr val="bg1"/>
                </a:solidFill>
              </a:rPr>
              <a:t>üstünden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indirilebilir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desteklenir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DA3957-7826-9DCF-E298-2DFBFB25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15435" cy="631515"/>
          </a:xfrm>
        </p:spPr>
        <p:txBody>
          <a:bodyPr>
            <a:normAutofit fontScale="90000"/>
          </a:bodyPr>
          <a:lstStyle/>
          <a:p>
            <a:r>
              <a:rPr lang="en-US" dirty="0"/>
              <a:t>31.adım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332882-823E-62EC-8914-DD7D6F9F2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" y="315757"/>
            <a:ext cx="10771951" cy="3615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Maven </a:t>
            </a:r>
            <a:r>
              <a:rPr lang="en-US" dirty="0" err="1">
                <a:solidFill>
                  <a:schemeClr val="bg1"/>
                </a:solidFill>
              </a:rPr>
              <a:t>genellikle</a:t>
            </a:r>
            <a:r>
              <a:rPr lang="en-US" dirty="0">
                <a:solidFill>
                  <a:schemeClr val="bg1"/>
                </a:solidFill>
              </a:rPr>
              <a:t> Java </a:t>
            </a:r>
            <a:r>
              <a:rPr lang="en-US" dirty="0" err="1">
                <a:solidFill>
                  <a:schemeClr val="bg1"/>
                </a:solidFill>
              </a:rPr>
              <a:t>platformunda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komutların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derlenmesi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sırasında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otomasyon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inşa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aracıdır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Mvn</a:t>
            </a:r>
            <a:r>
              <a:rPr lang="en-US" dirty="0">
                <a:solidFill>
                  <a:schemeClr val="bg1"/>
                </a:solidFill>
              </a:rPr>
              <a:t> clean install, </a:t>
            </a:r>
            <a:r>
              <a:rPr lang="en-US" dirty="0" err="1">
                <a:solidFill>
                  <a:schemeClr val="bg1"/>
                </a:solidFill>
              </a:rPr>
              <a:t>Maven'e</a:t>
            </a:r>
            <a:r>
              <a:rPr lang="en-US" dirty="0">
                <a:solidFill>
                  <a:schemeClr val="bg1"/>
                </a:solidFill>
              </a:rPr>
              <a:t> her </a:t>
            </a:r>
            <a:r>
              <a:rPr lang="en-US" dirty="0" err="1">
                <a:solidFill>
                  <a:schemeClr val="bg1"/>
                </a:solidFill>
              </a:rPr>
              <a:t>modül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kurulum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aşamasını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çalıştırmadan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önce</a:t>
            </a:r>
            <a:r>
              <a:rPr lang="en-US" dirty="0">
                <a:solidFill>
                  <a:schemeClr val="bg1"/>
                </a:solidFill>
              </a:rPr>
              <a:t> her </a:t>
            </a:r>
            <a:r>
              <a:rPr lang="en-US" dirty="0" err="1">
                <a:solidFill>
                  <a:schemeClr val="bg1"/>
                </a:solidFill>
              </a:rPr>
              <a:t>modülde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temizleme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aşamasını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yapmasını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söyler</a:t>
            </a:r>
            <a:r>
              <a:rPr lang="en-US" dirty="0">
                <a:solidFill>
                  <a:schemeClr val="bg1"/>
                </a:solidFill>
              </a:rPr>
              <a:t>. Bunun </a:t>
            </a:r>
            <a:r>
              <a:rPr lang="en-US" dirty="0" err="1">
                <a:solidFill>
                  <a:schemeClr val="bg1"/>
                </a:solidFill>
              </a:rPr>
              <a:t>yaptığı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şey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sahip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olduğunuz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derlenmiş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dosyaları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temizlemek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her </a:t>
            </a:r>
            <a:r>
              <a:rPr lang="en-US" dirty="0" err="1">
                <a:solidFill>
                  <a:schemeClr val="bg1"/>
                </a:solidFill>
              </a:rPr>
              <a:t>modülü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gerçekten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sıfırdan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derlediğinizden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emin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olmaktır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 descr="Maven Commands and Concepts - Cheat Sheet - Digital Varys">
            <a:extLst>
              <a:ext uri="{FF2B5EF4-FFF2-40B4-BE49-F238E27FC236}">
                <a16:creationId xmlns:a16="http://schemas.microsoft.com/office/drawing/2014/main" id="{EE8535DE-D6E5-28D0-1D5F-130812D8C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57" y="3641220"/>
            <a:ext cx="6140824" cy="21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01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90F3B3-C90E-3D28-76A6-4B623298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45"/>
            <a:ext cx="2829953" cy="765986"/>
          </a:xfrm>
        </p:spPr>
        <p:txBody>
          <a:bodyPr/>
          <a:lstStyle/>
          <a:p>
            <a:r>
              <a:rPr lang="en-US" dirty="0"/>
              <a:t>32.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76E212-174D-F303-F89A-3924226F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529" y="1107141"/>
            <a:ext cx="11303047" cy="423582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Docker, </a:t>
            </a:r>
            <a:r>
              <a:rPr lang="en-US" dirty="0" err="1"/>
              <a:t>yazılımların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çalıştırılmasını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kaynaklı</a:t>
            </a:r>
            <a:r>
              <a:rPr lang="en-US" dirty="0"/>
              <a:t> </a:t>
            </a:r>
            <a:r>
              <a:rPr lang="en-US" dirty="0" err="1"/>
              <a:t>birkonteynerleştirme</a:t>
            </a:r>
            <a:r>
              <a:rPr lang="en-US" dirty="0"/>
              <a:t> </a:t>
            </a:r>
            <a:r>
              <a:rPr lang="en-US" dirty="0" err="1"/>
              <a:t>platformudur</a:t>
            </a:r>
            <a:r>
              <a:rPr lang="en-US" dirty="0"/>
              <a:t>. </a:t>
            </a:r>
            <a:r>
              <a:rPr lang="en-US" dirty="0" err="1"/>
              <a:t>Konteynerleme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bileşenlerini</a:t>
            </a:r>
            <a:r>
              <a:rPr lang="en-US" dirty="0"/>
              <a:t> (</a:t>
            </a:r>
            <a:r>
              <a:rPr lang="en-US" dirty="0" err="1"/>
              <a:t>kod</a:t>
            </a:r>
            <a:r>
              <a:rPr lang="en-US" dirty="0"/>
              <a:t>, </a:t>
            </a:r>
            <a:r>
              <a:rPr lang="en-US" dirty="0" err="1"/>
              <a:t>çalışmazamanı</a:t>
            </a:r>
            <a:r>
              <a:rPr lang="en-US" dirty="0"/>
              <a:t>, </a:t>
            </a:r>
            <a:r>
              <a:rPr lang="en-US" dirty="0" err="1"/>
              <a:t>kütüphaneler</a:t>
            </a:r>
            <a:r>
              <a:rPr lang="en-US" dirty="0"/>
              <a:t>, </a:t>
            </a:r>
            <a:r>
              <a:rPr lang="en-US" dirty="0" err="1"/>
              <a:t>bağımlılıklar</a:t>
            </a:r>
            <a:r>
              <a:rPr lang="en-US" dirty="0"/>
              <a:t> vb.)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araya</a:t>
            </a:r>
            <a:r>
              <a:rPr lang="en-US" dirty="0"/>
              <a:t> </a:t>
            </a:r>
            <a:r>
              <a:rPr lang="en-US" dirty="0" err="1"/>
              <a:t>getirerek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"</a:t>
            </a:r>
            <a:r>
              <a:rPr lang="en-US" dirty="0" err="1"/>
              <a:t>konteyner</a:t>
            </a:r>
            <a:r>
              <a:rPr lang="en-US" dirty="0"/>
              <a:t>"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paketlemeyi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bukonteynerin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ortamlarda</a:t>
            </a:r>
            <a:r>
              <a:rPr lang="en-US" dirty="0"/>
              <a:t> </a:t>
            </a:r>
            <a:r>
              <a:rPr lang="en-US" dirty="0" err="1"/>
              <a:t>sorunsuz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çalıştırılmasını</a:t>
            </a:r>
            <a:r>
              <a:rPr lang="en-US" dirty="0"/>
              <a:t> 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Docker CLI </a:t>
            </a:r>
            <a:r>
              <a:rPr lang="en-US" dirty="0" err="1"/>
              <a:t>dediğimiz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 </a:t>
            </a:r>
            <a:r>
              <a:rPr lang="en-US" dirty="0" err="1"/>
              <a:t>komut</a:t>
            </a:r>
            <a:r>
              <a:rPr lang="en-US" dirty="0"/>
              <a:t> </a:t>
            </a:r>
            <a:r>
              <a:rPr lang="en-US" dirty="0" err="1"/>
              <a:t>gönderiyoruz</a:t>
            </a:r>
            <a:r>
              <a:rPr lang="en-US" dirty="0"/>
              <a:t>. Bu da REST </a:t>
            </a:r>
            <a:r>
              <a:rPr lang="en-US" dirty="0" err="1"/>
              <a:t>API’a</a:t>
            </a:r>
            <a:r>
              <a:rPr lang="en-US" dirty="0"/>
              <a:t> </a:t>
            </a:r>
            <a:r>
              <a:rPr lang="en-US" dirty="0" err="1"/>
              <a:t>gönderecek.Kullanıcının</a:t>
            </a:r>
            <a:r>
              <a:rPr lang="en-US" dirty="0"/>
              <a:t> </a:t>
            </a:r>
            <a:r>
              <a:rPr lang="en-US" dirty="0" err="1"/>
              <a:t>vermiş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CLI </a:t>
            </a:r>
            <a:r>
              <a:rPr lang="en-US" dirty="0" err="1"/>
              <a:t>alacak.Docker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haberleşmemizi</a:t>
            </a:r>
            <a:r>
              <a:rPr lang="en-US" dirty="0"/>
              <a:t> </a:t>
            </a:r>
            <a:r>
              <a:rPr lang="en-US" dirty="0" err="1"/>
              <a:t>sağlayacak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 Docker CLI.</a:t>
            </a:r>
          </a:p>
          <a:p>
            <a:r>
              <a:rPr lang="en-US" dirty="0">
                <a:solidFill>
                  <a:srgbClr val="FF0000"/>
                </a:solidFill>
              </a:rPr>
              <a:t>Docker Daemon: </a:t>
            </a:r>
            <a:r>
              <a:rPr lang="en-US" dirty="0"/>
              <a:t>Bir Linux </a:t>
            </a:r>
            <a:r>
              <a:rPr lang="en-US" dirty="0" err="1"/>
              <a:t>çekirdeğinin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LXC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mantığıyla</a:t>
            </a:r>
            <a:r>
              <a:rPr lang="en-US" dirty="0"/>
              <a:t> </a:t>
            </a:r>
            <a:r>
              <a:rPr lang="en-US" dirty="0" err="1"/>
              <a:t>çalışmaktadır</a:t>
            </a:r>
            <a:r>
              <a:rPr lang="en-US" dirty="0"/>
              <a:t>.  Docker </a:t>
            </a:r>
            <a:r>
              <a:rPr lang="en-US" dirty="0" err="1"/>
              <a:t>Daemon'un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, </a:t>
            </a:r>
            <a:r>
              <a:rPr lang="en-US" dirty="0" err="1"/>
              <a:t>konteynerların</a:t>
            </a:r>
            <a:r>
              <a:rPr lang="en-US" dirty="0"/>
              <a:t> </a:t>
            </a:r>
            <a:r>
              <a:rPr lang="en-US" dirty="0" err="1"/>
              <a:t>birbirinden</a:t>
            </a:r>
            <a:r>
              <a:rPr lang="en-US" dirty="0"/>
              <a:t> </a:t>
            </a:r>
            <a:r>
              <a:rPr lang="en-US" dirty="0" err="1"/>
              <a:t>izole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çalışmalarını</a:t>
            </a:r>
            <a:r>
              <a:rPr lang="en-US" dirty="0"/>
              <a:t> </a:t>
            </a:r>
            <a:r>
              <a:rPr lang="en-US" dirty="0" err="1"/>
              <a:t>yürütmelerine</a:t>
            </a:r>
            <a:r>
              <a:rPr lang="en-US" dirty="0"/>
              <a:t> </a:t>
            </a:r>
            <a:r>
              <a:rPr lang="en-US" dirty="0" err="1"/>
              <a:t>destek</a:t>
            </a:r>
            <a:r>
              <a:rPr lang="en-US" dirty="0"/>
              <a:t> </a:t>
            </a:r>
            <a:r>
              <a:rPr lang="en-US" dirty="0" err="1"/>
              <a:t>olmaktır</a:t>
            </a:r>
            <a:r>
              <a:rPr lang="en-US" dirty="0"/>
              <a:t>.</a:t>
            </a:r>
          </a:p>
        </p:txBody>
      </p:sp>
      <p:pic>
        <p:nvPicPr>
          <p:cNvPr id="5122" name="Picture 2" descr="Understanding How the Docker Daemon and Docker CLI Work Together — Nick  Janetakis">
            <a:extLst>
              <a:ext uri="{FF2B5EF4-FFF2-40B4-BE49-F238E27FC236}">
                <a16:creationId xmlns:a16="http://schemas.microsoft.com/office/drawing/2014/main" id="{476EA28D-D392-B82C-5560-EAAC7E9A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18" y="4767354"/>
            <a:ext cx="1967010" cy="196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1C9D41-0A07-E44E-8F9E-6B5863CA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30" y="2792273"/>
            <a:ext cx="2161625" cy="1129697"/>
          </a:xfrm>
        </p:spPr>
        <p:txBody>
          <a:bodyPr>
            <a:normAutofit/>
          </a:bodyPr>
          <a:lstStyle/>
          <a:p>
            <a:r>
              <a:rPr lang="en-US" sz="2200" dirty="0"/>
              <a:t>2-3. </a:t>
            </a:r>
            <a:r>
              <a:rPr lang="en-US" sz="2200" dirty="0" err="1"/>
              <a:t>adım</a:t>
            </a:r>
            <a:endParaRPr lang="en-US" sz="2200" dirty="0"/>
          </a:p>
        </p:txBody>
      </p:sp>
      <p:pic>
        <p:nvPicPr>
          <p:cNvPr id="5" name="İçerik Yer Tutucusu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4906CB47-9894-F89F-7686-763A8E084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0"/>
            <a:ext cx="8534400" cy="3500878"/>
          </a:xfrm>
        </p:spPr>
      </p:pic>
      <p:pic>
        <p:nvPicPr>
          <p:cNvPr id="7" name="Resim 6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A0B2952B-970A-86E1-E367-D8C56516C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3500878"/>
            <a:ext cx="7827218" cy="33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53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FEE1F9-D3D6-0F17-F942-9F77D8369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406588" cy="864597"/>
          </a:xfrm>
        </p:spPr>
        <p:txBody>
          <a:bodyPr>
            <a:normAutofit fontScale="90000"/>
          </a:bodyPr>
          <a:lstStyle/>
          <a:p>
            <a:r>
              <a:rPr lang="en-US" dirty="0"/>
              <a:t>33-34-35.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C0CB7C64-1DF8-248D-8399-C08C5CF14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87" y="279466"/>
            <a:ext cx="5284672" cy="291426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0674BEE-8129-AE69-1DD7-AF2DE18D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6" y="3321439"/>
            <a:ext cx="10655559" cy="2909032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56051C3C-B062-4AA9-FC85-01FC4E9D9E0C}"/>
              </a:ext>
            </a:extLst>
          </p:cNvPr>
          <p:cNvSpPr txBox="1"/>
          <p:nvPr/>
        </p:nvSpPr>
        <p:spPr>
          <a:xfrm>
            <a:off x="487114" y="2037450"/>
            <a:ext cx="6186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Desktop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değilse</a:t>
            </a:r>
            <a:r>
              <a:rPr lang="en-US" dirty="0"/>
              <a:t> </a:t>
            </a:r>
            <a:r>
              <a:rPr lang="en-US" dirty="0" err="1"/>
              <a:t>çalışmaz</a:t>
            </a:r>
            <a:r>
              <a:rPr lang="en-US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2030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31CFF5-E892-8DEC-E2E4-13FA5007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63035" cy="891492"/>
          </a:xfrm>
        </p:spPr>
        <p:txBody>
          <a:bodyPr/>
          <a:lstStyle/>
          <a:p>
            <a:r>
              <a:rPr lang="en-US" dirty="0"/>
              <a:t>36. ADIM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64D6644-8514-B982-200D-E8B95C1F2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337" y="126597"/>
            <a:ext cx="7410450" cy="73342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5941416-1443-C0FF-D6D6-CBA82B63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1" y="780462"/>
            <a:ext cx="7410450" cy="10858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09B5D25-5BC8-3FD4-13F8-AC379DEE6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12" y="3100387"/>
            <a:ext cx="7705725" cy="657225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080D017A-A120-FD82-CB13-FE4BF091F2F9}"/>
              </a:ext>
            </a:extLst>
          </p:cNvPr>
          <p:cNvSpPr txBox="1"/>
          <p:nvPr/>
        </p:nvSpPr>
        <p:spPr>
          <a:xfrm>
            <a:off x="0" y="1942844"/>
            <a:ext cx="62001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37. ADIM</a:t>
            </a:r>
          </a:p>
        </p:txBody>
      </p:sp>
      <p:pic>
        <p:nvPicPr>
          <p:cNvPr id="17" name="Resim 1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46543CB5-6E97-F241-1185-2DA8D8F22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5" y="4203941"/>
            <a:ext cx="10165976" cy="21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0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BB1100-8689-1DD6-D152-5CFDA2D62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416706" cy="631515"/>
          </a:xfrm>
        </p:spPr>
        <p:txBody>
          <a:bodyPr>
            <a:normAutofit fontScale="90000"/>
          </a:bodyPr>
          <a:lstStyle/>
          <a:p>
            <a:r>
              <a:rPr lang="en-US" dirty="0"/>
              <a:t>37.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devam</a:t>
            </a:r>
            <a:endParaRPr lang="en-US" dirty="0"/>
          </a:p>
        </p:txBody>
      </p:sp>
      <p:pic>
        <p:nvPicPr>
          <p:cNvPr id="5" name="İçerik Yer Tutucusu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5ECDE79-7AAA-E9B5-DA68-F1B2135E5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058" y="560293"/>
            <a:ext cx="5533673" cy="3614739"/>
          </a:xfr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DC6225E0-FE6C-74EF-E84D-8F70A4BAB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88" y="4175032"/>
            <a:ext cx="7523797" cy="2682968"/>
          </a:xfrm>
          <a:prstGeom prst="rect">
            <a:avLst/>
          </a:prstGeom>
        </p:spPr>
      </p:pic>
      <p:pic>
        <p:nvPicPr>
          <p:cNvPr id="8" name="Resim 7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7505915-AD67-BD24-5491-211BFC9C8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7434"/>
            <a:ext cx="5827059" cy="355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4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E7E3CA-5AEB-C6B5-E630-03219189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83106" cy="712197"/>
          </a:xfrm>
        </p:spPr>
        <p:txBody>
          <a:bodyPr/>
          <a:lstStyle/>
          <a:p>
            <a:r>
              <a:rPr lang="en-US" dirty="0"/>
              <a:t>38.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6845BE-8ACD-093A-E2F9-70631EFF3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10584423" cy="3615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SonarQube, </a:t>
            </a:r>
            <a:r>
              <a:rPr lang="en-US" dirty="0" err="1">
                <a:solidFill>
                  <a:schemeClr val="bg1"/>
                </a:solidFill>
              </a:rPr>
              <a:t>yazılım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kalitesi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sağlığı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kaynaklı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platformdur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Yazılımgeliştirme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sürecinde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kodun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kalitesini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değerlendirmek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teknik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borçları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belirlemek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güvenlik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açıklarını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tespitetmek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tabanını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sürekli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iyileştirmek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kullanılır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Kod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Analizi,güvenlik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analizi,teknik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borç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yönetimi,prohe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yönetimi,CI</a:t>
            </a:r>
            <a:r>
              <a:rPr lang="en-US" dirty="0">
                <a:solidFill>
                  <a:schemeClr val="bg1"/>
                </a:solidFill>
              </a:rPr>
              <a:t>/CD </a:t>
            </a:r>
            <a:r>
              <a:rPr lang="en-US" dirty="0" err="1">
                <a:solidFill>
                  <a:schemeClr val="bg1"/>
                </a:solidFill>
              </a:rPr>
              <a:t>Entegrasyonunu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sunar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146" name="Picture 2" descr="SonarQube">
            <a:extLst>
              <a:ext uri="{FF2B5EF4-FFF2-40B4-BE49-F238E27FC236}">
                <a16:creationId xmlns:a16="http://schemas.microsoft.com/office/drawing/2014/main" id="{9BE5D7D1-BA23-573F-7FEA-92BF2E55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8" y="4031658"/>
            <a:ext cx="6643396" cy="20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35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14BC13-1963-DDD8-F3BE-9FA8EC92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1" y="0"/>
            <a:ext cx="2493034" cy="819509"/>
          </a:xfrm>
        </p:spPr>
        <p:txBody>
          <a:bodyPr>
            <a:normAutofit fontScale="90000"/>
          </a:bodyPr>
          <a:lstStyle/>
          <a:p>
            <a:r>
              <a:rPr lang="en-US" dirty="0"/>
              <a:t>39-40.adım</a:t>
            </a:r>
          </a:p>
        </p:txBody>
      </p:sp>
      <p:pic>
        <p:nvPicPr>
          <p:cNvPr id="5" name="İçerik Yer Tutucusu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6F735BB2-3DD4-379C-6384-EAB704A6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03" y="1194313"/>
            <a:ext cx="9402485" cy="156919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BC131C5-122D-A11A-9473-1141A199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03" y="2763511"/>
            <a:ext cx="9402486" cy="33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44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1525EB-5060-AE79-41D0-1AA2FC30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99647" cy="479115"/>
          </a:xfrm>
        </p:spPr>
        <p:txBody>
          <a:bodyPr>
            <a:normAutofit fontScale="90000"/>
          </a:bodyPr>
          <a:lstStyle/>
          <a:p>
            <a:r>
              <a:rPr lang="en-US" dirty="0"/>
              <a:t>41.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423BC2-0DF5-A0D3-DB92-7D87937D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82" y="126850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GitLab </a:t>
            </a:r>
            <a:r>
              <a:rPr lang="en-US" dirty="0" err="1">
                <a:solidFill>
                  <a:schemeClr val="bg1"/>
                </a:solidFill>
              </a:rPr>
              <a:t>kod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geliştirme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çalıştırma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denetimi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takibi</a:t>
            </a:r>
            <a:r>
              <a:rPr lang="en-US" dirty="0">
                <a:solidFill>
                  <a:schemeClr val="bg1"/>
                </a:solidFill>
              </a:rPr>
              <a:t>, CI/CD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wiki  </a:t>
            </a:r>
            <a:r>
              <a:rPr lang="en-US" dirty="0" err="1">
                <a:solidFill>
                  <a:schemeClr val="bg1"/>
                </a:solidFill>
              </a:rPr>
              <a:t>yeteneğini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uygulamada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birleştiren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bir</a:t>
            </a:r>
            <a:r>
              <a:rPr lang="en-US" dirty="0">
                <a:solidFill>
                  <a:schemeClr val="bg1"/>
                </a:solidFill>
              </a:rPr>
              <a:t> Git </a:t>
            </a:r>
            <a:r>
              <a:rPr lang="en-US" dirty="0" err="1">
                <a:solidFill>
                  <a:schemeClr val="bg1"/>
                </a:solidFill>
              </a:rPr>
              <a:t>servisidir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GitHub, </a:t>
            </a:r>
            <a:r>
              <a:rPr lang="en-US" dirty="0" err="1">
                <a:solidFill>
                  <a:schemeClr val="bg1"/>
                </a:solidFill>
              </a:rPr>
              <a:t>yalnızca</a:t>
            </a:r>
            <a:r>
              <a:rPr lang="en-US" dirty="0">
                <a:solidFill>
                  <a:schemeClr val="bg1"/>
                </a:solidFill>
              </a:rPr>
              <a:t> GitHub </a:t>
            </a:r>
            <a:r>
              <a:rPr lang="en-US" dirty="0" err="1">
                <a:solidFill>
                  <a:schemeClr val="bg1"/>
                </a:solidFill>
              </a:rPr>
              <a:t>sunucularında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çalışmanıza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izin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verirken</a:t>
            </a:r>
            <a:r>
              <a:rPr lang="en-US" dirty="0">
                <a:solidFill>
                  <a:schemeClr val="bg1"/>
                </a:solidFill>
              </a:rPr>
              <a:t> GitLab, </a:t>
            </a:r>
            <a:r>
              <a:rPr lang="en-US" dirty="0" err="1">
                <a:solidFill>
                  <a:schemeClr val="bg1"/>
                </a:solidFill>
              </a:rPr>
              <a:t>kendi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sunucunuza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veya</a:t>
            </a:r>
            <a:r>
              <a:rPr lang="en-US" dirty="0">
                <a:solidFill>
                  <a:schemeClr val="bg1"/>
                </a:solidFill>
              </a:rPr>
              <a:t> GitLab </a:t>
            </a:r>
            <a:r>
              <a:rPr lang="en-US" dirty="0" err="1">
                <a:solidFill>
                  <a:schemeClr val="bg1"/>
                </a:solidFill>
              </a:rPr>
              <a:t>sunucularında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kullanabilmenize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tanır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GitHub’da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şu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anda</a:t>
            </a:r>
            <a:r>
              <a:rPr lang="en-US" dirty="0">
                <a:solidFill>
                  <a:schemeClr val="bg1"/>
                </a:solidFill>
              </a:rPr>
              <a:t> 3 </a:t>
            </a:r>
            <a:r>
              <a:rPr lang="en-US" dirty="0" err="1">
                <a:solidFill>
                  <a:schemeClr val="bg1"/>
                </a:solidFill>
              </a:rPr>
              <a:t>adede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gizli</a:t>
            </a:r>
            <a:r>
              <a:rPr lang="en-US" dirty="0">
                <a:solidFill>
                  <a:schemeClr val="bg1"/>
                </a:solidFill>
              </a:rPr>
              <a:t> depo </a:t>
            </a:r>
            <a:r>
              <a:rPr lang="en-US" dirty="0" err="1">
                <a:solidFill>
                  <a:schemeClr val="bg1"/>
                </a:solidFill>
              </a:rPr>
              <a:t>oluşturmak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herkes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ücretsiz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ancak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bunun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üstüne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çıkmak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için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ödemelisiniz</a:t>
            </a:r>
            <a:r>
              <a:rPr lang="en-US" dirty="0">
                <a:solidFill>
                  <a:schemeClr val="bg1"/>
                </a:solidFill>
              </a:rPr>
              <a:t>.. </a:t>
            </a:r>
            <a:r>
              <a:rPr lang="en-US" dirty="0" err="1">
                <a:solidFill>
                  <a:schemeClr val="bg1"/>
                </a:solidFill>
              </a:rPr>
              <a:t>GitLab’te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özel</a:t>
            </a:r>
            <a:r>
              <a:rPr lang="en-US" dirty="0">
                <a:solidFill>
                  <a:schemeClr val="bg1"/>
                </a:solidFill>
              </a:rPr>
              <a:t> depo </a:t>
            </a:r>
            <a:r>
              <a:rPr lang="en-US" dirty="0" err="1">
                <a:solidFill>
                  <a:schemeClr val="bg1"/>
                </a:solidFill>
              </a:rPr>
              <a:t>oluşturmak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sınırsız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tamamen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ücretsiz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GitLab’te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ayrıca</a:t>
            </a:r>
            <a:r>
              <a:rPr lang="en-US" dirty="0">
                <a:solidFill>
                  <a:schemeClr val="bg1"/>
                </a:solidFill>
              </a:rPr>
              <a:t> CI/CD </a:t>
            </a:r>
            <a:r>
              <a:rPr lang="en-US" dirty="0" err="1">
                <a:solidFill>
                  <a:schemeClr val="bg1"/>
                </a:solidFill>
              </a:rPr>
              <a:t>hizmeti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ücretsiz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olarak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sunulur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GitHub’ta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özellik</a:t>
            </a:r>
            <a:r>
              <a:rPr lang="en-US" dirty="0">
                <a:solidFill>
                  <a:schemeClr val="bg1"/>
                </a:solidFill>
              </a:rPr>
              <a:t> 3. parti </a:t>
            </a:r>
            <a:r>
              <a:rPr lang="en-US" dirty="0" err="1">
                <a:solidFill>
                  <a:schemeClr val="bg1"/>
                </a:solidFill>
              </a:rPr>
              <a:t>uygulamalarla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sağlanabilir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172" name="Picture 4" descr="What is GitHub and GitLab?">
            <a:extLst>
              <a:ext uri="{FF2B5EF4-FFF2-40B4-BE49-F238E27FC236}">
                <a16:creationId xmlns:a16="http://schemas.microsoft.com/office/drawing/2014/main" id="{774E77C1-2CCA-7508-1C71-96498D74F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394" y="4901639"/>
            <a:ext cx="29718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100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E5D3F4-82D9-8BEF-E51F-D7407EF7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1245" cy="421098"/>
          </a:xfrm>
        </p:spPr>
        <p:txBody>
          <a:bodyPr>
            <a:normAutofit fontScale="90000"/>
          </a:bodyPr>
          <a:lstStyle/>
          <a:p>
            <a:r>
              <a:rPr lang="en-US" dirty="0"/>
              <a:t>42.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A43F8B-C8C2-59EE-FC56-C5072511B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14" y="646981"/>
            <a:ext cx="8537427" cy="409403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CI/CD: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CI/CD,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entegrasyon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(Continuous Integration)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(Continuous Deployment)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kelimelerinin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kısaltmasıdır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konsept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iyileştirmek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Continuous Integration (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Entegrasyon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- CI):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CI,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sürecindeki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katkılarını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düzenli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amaçlar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Geliştiricilerin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kendi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günlük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birleştirmelerini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potansiyel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hataları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erken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aşamada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tespit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çözmeyi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kolaylaştırır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derleme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testleri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çalıştırma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testleri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Continuous Deployment (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- CD):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CD,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edilmiş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onaylanmış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kodun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üretim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dağıtılmasını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Güvenilir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süreci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sonucunda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canlıya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geçirilmesini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kullanıcılara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sunulmasını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manuel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minimize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lvl="1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CD,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testleri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GitLab,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kolayca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yapılandırmanıza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yönetmenize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olanak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tanıyan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sürecini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hızlandırabilir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güvenilirliği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artırabilir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hata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oranını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azaltabilir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Modernize CI/CD using GITLAB CI">
            <a:extLst>
              <a:ext uri="{FF2B5EF4-FFF2-40B4-BE49-F238E27FC236}">
                <a16:creationId xmlns:a16="http://schemas.microsoft.com/office/drawing/2014/main" id="{3D3F0784-2F2B-3C62-5327-D406BA86A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77" y="4554747"/>
            <a:ext cx="4981932" cy="20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42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E1656B-0E2F-C92F-D157-5CE78176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44324" cy="636759"/>
          </a:xfrm>
        </p:spPr>
        <p:txBody>
          <a:bodyPr>
            <a:normAutofit fontScale="90000"/>
          </a:bodyPr>
          <a:lstStyle/>
          <a:p>
            <a:r>
              <a:rPr lang="en-US" dirty="0"/>
              <a:t>43.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267263-59BA-3BBF-2FDA-4387B035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6" y="636759"/>
            <a:ext cx="11316822" cy="37195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</a:t>
            </a:r>
            <a:r>
              <a:rPr lang="en-US" b="0" i="0" dirty="0">
                <a:solidFill>
                  <a:schemeClr val="accent2"/>
                </a:solidFill>
                <a:effectLst/>
                <a:latin typeface="Söhne"/>
              </a:rPr>
              <a:t>GitLab Runner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GitLab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yürütmek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bileşendir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GitLab Runner,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çalıştırmak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tasarlanmış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ajan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(agent)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GitLab Runner, GitLab CI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entegre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projelerinizi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GitLab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GitLab Runner, GitLab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tanımlanan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(jobs)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çalıştırarak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yazılımınızı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derleme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otomatikleştirilmiş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gerçekleştirir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GitLab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konfigürasyonunu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okur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projenin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yürütmek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hazırlık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başlatır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sonuçları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GitLab'a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rapor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GitLab Runner,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ortamlarında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örneğin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Linux, Windows, macOS)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yürütmek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-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fazla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çalıştırma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yeteneğine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işlemlerin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paralel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yürütülmesini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makinelerde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sunucularında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Runner'ların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098" name="Picture 2" descr="Next Runner Auto-scaling Architecture | GitLab">
            <a:extLst>
              <a:ext uri="{FF2B5EF4-FFF2-40B4-BE49-F238E27FC236}">
                <a16:creationId xmlns:a16="http://schemas.microsoft.com/office/drawing/2014/main" id="{82FC8890-B48C-B069-9BF4-DAD8DE6F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83" y="3803087"/>
            <a:ext cx="4894203" cy="275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2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D0C5CE-D868-92F0-3FEA-B9217936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24218" cy="593626"/>
          </a:xfrm>
        </p:spPr>
        <p:txBody>
          <a:bodyPr>
            <a:normAutofit fontScale="90000"/>
          </a:bodyPr>
          <a:lstStyle/>
          <a:p>
            <a:r>
              <a:rPr lang="en-US" dirty="0"/>
              <a:t>44.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858DA0-3D8A-ED05-65BD-3E598E58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54" y="521898"/>
            <a:ext cx="10323094" cy="3615267"/>
          </a:xfrm>
        </p:spPr>
        <p:txBody>
          <a:bodyPr/>
          <a:lstStyle/>
          <a:p>
            <a:r>
              <a:rPr lang="en-US" b="0" i="0" dirty="0">
                <a:solidFill>
                  <a:schemeClr val="accent2"/>
                </a:solidFill>
                <a:effectLst/>
                <a:latin typeface="Söhne"/>
              </a:rPr>
              <a:t>SSH (Secure Shell): </a:t>
            </a:r>
            <a:r>
              <a:rPr lang="en-US" dirty="0" err="1">
                <a:solidFill>
                  <a:schemeClr val="tx1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ğ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güvenli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iletişim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kurmayı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sağlayan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protokol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protokolü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kullanan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dizi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araçtır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 SSH,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bilgisayarlar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şifrelenmiş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bağlantı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kurarak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verilerin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güvenli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iletilmesini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uzaktaki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sistemlere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güvenli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erişilmesini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 İlk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uzaktaki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bilgisayar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komutları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çalıştırmak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tasarlanmış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olsa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da,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günümüzde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farklı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kullanım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alanında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yaygın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kullanılmaktadır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SSH,Linux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Unit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sistemlerde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yaygın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kullanılmaktadır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windows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işletim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desteklenir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. Bir SSH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bağlantısı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kurmak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SSH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istemcisi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genellikle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popular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olanlar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“OPENSSH”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yer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Söhne"/>
              </a:rPr>
              <a:t>alır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4989B6-827B-5194-D620-A43844A7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88" y="3818539"/>
            <a:ext cx="5905147" cy="283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4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68B06B-E33A-11F2-678C-47CD1C3BB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51026" cy="619506"/>
          </a:xfrm>
        </p:spPr>
        <p:txBody>
          <a:bodyPr>
            <a:normAutofit fontScale="90000"/>
          </a:bodyPr>
          <a:lstStyle/>
          <a:p>
            <a:r>
              <a:rPr lang="en-US" dirty="0"/>
              <a:t>45.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8242828-8F21-DE2F-4D44-E3A755AC3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0" y="619506"/>
            <a:ext cx="6410268" cy="1683747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257258B-7750-F8C4-6725-76FA4ACF6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72"/>
          <a:stretch/>
        </p:blipFill>
        <p:spPr>
          <a:xfrm>
            <a:off x="63590" y="2303253"/>
            <a:ext cx="8959640" cy="923369"/>
          </a:xfrm>
          <a:prstGeom prst="rect">
            <a:avLst/>
          </a:prstGeom>
        </p:spPr>
      </p:pic>
      <p:pic>
        <p:nvPicPr>
          <p:cNvPr id="9" name="Resim 8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21F0B688-98DF-AAB3-B17F-8DDAB2402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9" y="3744304"/>
            <a:ext cx="5524230" cy="233212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B7937AB-6C95-009D-B167-C9D2BCAC0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839" y="3744303"/>
            <a:ext cx="5891989" cy="23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6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F86D33-5E63-105A-4DFA-69B44215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1350" cy="87829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0B69471B-8CEB-F898-C10C-4962C92F1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78" y="611463"/>
            <a:ext cx="6834321" cy="2640695"/>
          </a:xfrm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3DF43168-C4EB-FEA8-7A83-D0E004F07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83" y="3338423"/>
            <a:ext cx="6221944" cy="35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0F4574-C83C-D029-E967-3E05F4F43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10333" cy="555723"/>
          </a:xfrm>
        </p:spPr>
        <p:txBody>
          <a:bodyPr>
            <a:normAutofit fontScale="90000"/>
          </a:bodyPr>
          <a:lstStyle/>
          <a:p>
            <a:r>
              <a:rPr lang="en-US" dirty="0"/>
              <a:t>46.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064711-FD9C-C434-B530-7466A4D5A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03" y="1082964"/>
            <a:ext cx="8534400" cy="3615267"/>
          </a:xfrm>
        </p:spPr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Söhne"/>
              </a:rPr>
              <a:t>Prometheus:</a:t>
            </a:r>
            <a:r>
              <a:rPr lang="en-US" b="0" i="0" dirty="0">
                <a:solidFill>
                  <a:schemeClr val="accent2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Prometheus,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servis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performansının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izlenmesi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metriklerini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toplamak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Cloud Native Computing Foundation (CNCF)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barındırılan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Prometheus,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ölçümleri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çeşitli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kaynaklardan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toplar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depolar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sorgular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HTTP, DNS, TCP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protokoller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hedef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sistemlerden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metrikleri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toplar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Özel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sorgular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zaman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serisi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depolar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Toplanan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metrikleri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boyunca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saklar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veriler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sorgular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geçmiş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verilerini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analiz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sorunları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tespit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eşiğin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çıkan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altına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düşen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metriklerle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ilişkili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uyarılar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Prometheus, Grafana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araçlarla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entegre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edilerek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metrik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verilerin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grafik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görselleştirmelerini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Prometheus,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Kubernetes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diğer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ortamlarındaki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mikro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servis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yaygın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A4A7501-5F67-6262-D79A-783DEE36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291" y="4546120"/>
            <a:ext cx="5501242" cy="20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6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80972F-955C-074F-3ABE-22EF0224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55803" cy="533242"/>
          </a:xfrm>
        </p:spPr>
        <p:txBody>
          <a:bodyPr>
            <a:normAutofit fontScale="90000"/>
          </a:bodyPr>
          <a:lstStyle/>
          <a:p>
            <a:r>
              <a:rPr lang="en-US" dirty="0"/>
              <a:t>46.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C59CB6E-BAA1-5A1F-595B-52DD4C55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Jenkins,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sunucusu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entegrasyon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/deployment (CI/CD)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aracıdır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Jenkins,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otomatize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şunlardır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: </a:t>
            </a: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Entegrasyon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(CI):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(CD):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Uzantı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Eklenti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Desteği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Uzantı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Eklenti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Desteği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Çoklu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Platform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Desteği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Jenkins,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kitlesi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güçlü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topluluğa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sahip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olduğu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organizasyon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tarafından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tercih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CI/CD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aracıdır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br>
              <a:rPr lang="en-US" b="0" i="0" dirty="0">
                <a:solidFill>
                  <a:srgbClr val="ECECEC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ECECEC"/>
                </a:solidFill>
                <a:effectLst/>
                <a:latin typeface="Söhne"/>
              </a:rPr>
            </a:br>
            <a:endParaRPr lang="en-US" b="0" i="0" dirty="0">
              <a:solidFill>
                <a:srgbClr val="ECECEC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6146" name="Picture 2" descr="How a Jenkins Job Broke our Jenkins UI - Slack Engineering">
            <a:extLst>
              <a:ext uri="{FF2B5EF4-FFF2-40B4-BE49-F238E27FC236}">
                <a16:creationId xmlns:a16="http://schemas.microsoft.com/office/drawing/2014/main" id="{E4CF0406-F078-5814-D555-5E5778F34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53" y="533242"/>
            <a:ext cx="45950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18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8C51A2-1057-39BF-E036-EDBFC0C3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24209" cy="742394"/>
          </a:xfrm>
        </p:spPr>
        <p:txBody>
          <a:bodyPr/>
          <a:lstStyle/>
          <a:p>
            <a:r>
              <a:rPr lang="en-US" dirty="0"/>
              <a:t>47.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422689-2F34-97BF-18A8-F3EE0C0C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48" y="188495"/>
            <a:ext cx="11668210" cy="361526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Söhne"/>
              </a:rPr>
              <a:t>Ansible:</a:t>
            </a:r>
            <a:r>
              <a:rPr lang="en-US" b="0" i="0" dirty="0">
                <a:solidFill>
                  <a:schemeClr val="accent2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açık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araçtır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Agentless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yapısıyla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hedef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sistemlere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herhangi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ek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kurulumu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gerektirmez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YAML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formatındaki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okunabilir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SSH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iletişim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kurarak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gerçekleştirir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modüler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yapıya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alanına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sahiptir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yaygın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pic>
        <p:nvPicPr>
          <p:cNvPr id="7170" name="Picture 2" descr="Ansible | CyberArk Docs">
            <a:extLst>
              <a:ext uri="{FF2B5EF4-FFF2-40B4-BE49-F238E27FC236}">
                <a16:creationId xmlns:a16="http://schemas.microsoft.com/office/drawing/2014/main" id="{17191180-436C-968D-740A-41FA603A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95" y="2876802"/>
            <a:ext cx="5205852" cy="345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34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32A55E-ED9F-9A8E-FD37-EEF6BF85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59242" cy="685800"/>
          </a:xfrm>
        </p:spPr>
        <p:txBody>
          <a:bodyPr>
            <a:normAutofit/>
          </a:bodyPr>
          <a:lstStyle/>
          <a:p>
            <a:r>
              <a:rPr lang="en-US" dirty="0"/>
              <a:t>48.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CB00C3-DD47-E1EC-7270-EAD965E39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426" y="765406"/>
            <a:ext cx="8534400" cy="3615267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Kubernetes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: </a:t>
            </a:r>
            <a:r>
              <a:rPr lang="en-US" dirty="0" err="1">
                <a:solidFill>
                  <a:srgbClr val="ECECEC"/>
                </a:solidFill>
                <a:latin typeface="Söhne"/>
              </a:rPr>
              <a:t>A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konteyner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platformudur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Kubernetes,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uygulamalarınızın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konteynerlerle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paketlenmesini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dağıtılmasını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ölçeklendirilmesini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yönetilmesini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sağlayan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Konteynerler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bağımsız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çalışabilen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izole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edilebilen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hafif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taşınabilir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birimler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halinde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paketleyen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teknolojilerdir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Docker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konteyner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teknolojileri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bağımlılıklarını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tutarak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etkili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getirir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Kubernetes'in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ana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bileşenleri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"Master"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"Node"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adlandırılan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ana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parça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Master,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kümenin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API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Node'lar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çalıştığı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fiziksel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sanal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makinelerdir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Kubernetes,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Node'lar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konteynerleri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yöneterek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Kubernetes Nedir? - Hosting Dünyam">
            <a:extLst>
              <a:ext uri="{FF2B5EF4-FFF2-40B4-BE49-F238E27FC236}">
                <a16:creationId xmlns:a16="http://schemas.microsoft.com/office/drawing/2014/main" id="{A276FDF3-3D7A-8718-4CD4-B9CDFB76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68" y="3656447"/>
            <a:ext cx="6021238" cy="30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89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49.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2B9A20-99C2-1D0C-411A-36C05F91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72" y="2257208"/>
            <a:ext cx="8534400" cy="3615267"/>
          </a:xfrm>
        </p:spPr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Datadog Monitoring: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dirty="0">
                <a:solidFill>
                  <a:srgbClr val="ECECEC"/>
                </a:solidFill>
                <a:latin typeface="Söhne"/>
              </a:rPr>
              <a:t>B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ir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tabanlı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hizmet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sunulan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analizi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platformudur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Datadog Monitoring,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uygulamalarınızın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altyapınızın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hizmetlerinizin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analiz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raporlamak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araçtır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platform, hem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fiziksel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hem de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sanal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çevrelerde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geniş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hizmet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yelpazesini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destekler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Datadog Monitoring,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karmaşık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izlenmesi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yönetilmesi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gelişmiş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araçlar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sorunlarını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tespit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çözmek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önlemek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geliştiricilere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yöneticilerine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yardımcı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ölçeklenebilir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yüksek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işleten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organizasyonlar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avantaj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F50AA9D-C11C-670D-35B7-836FED69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36" y="346784"/>
            <a:ext cx="6427592" cy="19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4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50.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2B9A20-99C2-1D0C-411A-36C05F91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98" y="886773"/>
            <a:ext cx="6483128" cy="484116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Kanban,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Japonca'da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kart"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"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levha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"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anlamına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Ancak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birçok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alanında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kullanılan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yönetim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organizasyon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metodolojisini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ifade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metodoloji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akışını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görsel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optimize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etmeyi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amaçlar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Kanban,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tahta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elektronik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platform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kartlar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kartları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kartları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Her kart,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paketini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akışındaki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aşamayı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temsil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kartlar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durumunu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ilerleyişini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sorumluluklarını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amacıyla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tahta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üzerinde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sıralanır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Kanban,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özellikle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CD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ortamlarında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popülerdir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metodoloji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akışını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optimize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etme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müşteri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iyileştirme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yapma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fırsatı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2056" name="Picture 8" descr="KANBAN TEKNİĞİ - Liderler Ve Projeler">
            <a:extLst>
              <a:ext uri="{FF2B5EF4-FFF2-40B4-BE49-F238E27FC236}">
                <a16:creationId xmlns:a16="http://schemas.microsoft.com/office/drawing/2014/main" id="{9FB7A993-26C7-3577-FDBD-5FFAB4E7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26" y="1720095"/>
            <a:ext cx="5178438" cy="31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007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51.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2B9A20-99C2-1D0C-411A-36C05F91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1" y="886773"/>
            <a:ext cx="9640397" cy="489157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DevOps, </a:t>
            </a:r>
            <a:r>
              <a:rPr lang="en-US" dirty="0" err="1">
                <a:solidFill>
                  <a:schemeClr val="tx1"/>
                </a:solidFill>
              </a:rPr>
              <a:t>yazılım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geliştirme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işletim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ekipleri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arasında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işbirliği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entegrasyonu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teşvik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eden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yaklaşım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kültürel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dönüşümdür</a:t>
            </a:r>
            <a:r>
              <a:rPr lang="en-US" dirty="0">
                <a:solidFill>
                  <a:schemeClr val="tx1"/>
                </a:solidFill>
              </a:rPr>
              <a:t>. "Development" (</a:t>
            </a:r>
            <a:r>
              <a:rPr lang="en-US" dirty="0" err="1">
                <a:solidFill>
                  <a:schemeClr val="tx1"/>
                </a:solidFill>
              </a:rPr>
              <a:t>geliştirme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"Operations" (</a:t>
            </a:r>
            <a:r>
              <a:rPr lang="en-US" dirty="0" err="1">
                <a:solidFill>
                  <a:schemeClr val="tx1"/>
                </a:solidFill>
              </a:rPr>
              <a:t>işletim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kelimelerinin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birleşiminden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oluşan</a:t>
            </a:r>
            <a:r>
              <a:rPr lang="en-US" dirty="0">
                <a:solidFill>
                  <a:schemeClr val="tx1"/>
                </a:solidFill>
              </a:rPr>
              <a:t> DevOps, </a:t>
            </a:r>
            <a:r>
              <a:rPr lang="en-US" dirty="0" err="1">
                <a:solidFill>
                  <a:schemeClr val="tx1"/>
                </a:solidFill>
              </a:rPr>
              <a:t>yazılım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süreçlerini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hızlı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güvenilir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verimli</a:t>
            </a:r>
            <a:r>
              <a:rPr lang="en-US" dirty="0">
                <a:solidFill>
                  <a:schemeClr val="tx1"/>
                </a:solidFill>
              </a:rPr>
              <a:t> hale </a:t>
            </a:r>
            <a:r>
              <a:rPr lang="en-US" dirty="0" err="1">
                <a:solidFill>
                  <a:schemeClr val="tx1"/>
                </a:solidFill>
              </a:rPr>
              <a:t>getirmeyi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amaçlar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DevOps'un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ana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şunlarını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Planlama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(Plan):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işletme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ekipleri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arasında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plan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oluşturulur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Projelerin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görevlerin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öncelikleri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kaynaklar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tahsis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hedefler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belirlenir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Kod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(Code):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ekibi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sürüm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kontrol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sistemleri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aracılığıyla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takip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entegrasyon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(CI)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süreçleriyle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düzenli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birleştirilir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edilir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Derleme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Paketleme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(Build):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derlenmesi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paketlenmesi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gerektiğinde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konfigürasyon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dosyalarının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oluşturulması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adımları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aşamada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taşınabilir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getirilmesi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dağıtılmaya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hazır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hale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gelmesini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3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EAFE95-5197-5B75-5A0B-AE32D9D4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27999" cy="422806"/>
          </a:xfrm>
        </p:spPr>
        <p:txBody>
          <a:bodyPr>
            <a:normAutofit fontScale="90000"/>
          </a:bodyPr>
          <a:lstStyle/>
          <a:p>
            <a:r>
              <a:rPr lang="en-US" dirty="0"/>
              <a:t>51.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3DB3CB9-38AF-2137-14B8-71C0DA315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algn="l">
              <a:buAutoNum type="arabicPeriod" startAt="4"/>
            </a:pP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Test (Test):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otomatik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süreçlerinden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geçirilir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Bu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adım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kodun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kalitesini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güvenilirliğini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sağlamak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amacıyla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gerçekleştirilir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test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aşamada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önemli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rol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oynar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AutoNum type="arabicPeriod" startAt="4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(Deploy):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üretim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ortamına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güvenli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dağıtılır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teslimat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(Continuous Delivery)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dağıtım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(Continuous Deployment)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aşamanın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otomasyonunu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AutoNum type="arabicPeriod" startAt="4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İzleme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Geri </a:t>
            </a: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Bildirim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(Monitor):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üretim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ortamındaki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performansı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kullanımı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hataları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izlenir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Geri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bildirimler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analizler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uygulamanın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olarak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geliştirilmesine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katkı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457200" indent="-457200" algn="l">
              <a:buAutoNum type="arabicPeriod" startAt="4"/>
            </a:pPr>
            <a:r>
              <a:rPr lang="en-US" b="1" i="0" dirty="0" err="1">
                <a:solidFill>
                  <a:srgbClr val="ECECEC"/>
                </a:solidFill>
                <a:effectLst/>
                <a:latin typeface="Söhne"/>
              </a:rPr>
              <a:t>Operasyon</a:t>
            </a:r>
            <a:r>
              <a:rPr lang="en-US" b="1" i="0" dirty="0">
                <a:solidFill>
                  <a:srgbClr val="ECECEC"/>
                </a:solidFill>
                <a:effectLst/>
                <a:latin typeface="Söhne"/>
              </a:rPr>
              <a:t> (Operate):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İşletme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ekipleri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yazılımın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sorunsuz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çalışmasını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sağlar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sorunların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hızlı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şekilde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çözülmesine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iyileştirmeye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katkıda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bulunur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DevOps,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bu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süreçlerin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sadece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teknik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aynı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zamanda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kültürel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organizasyonel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değişimleri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içeren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bütünlükçü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yaklaşım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sunar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Ekipler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arası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işbirliği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otomasyon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ölçüm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ve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sürekli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geri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bildirim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DevOps'un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temel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prensiplerini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ECECEC"/>
                </a:solidFill>
                <a:effectLst/>
                <a:latin typeface="Söhne"/>
              </a:rPr>
              <a:t>oluşturur</a:t>
            </a:r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pic>
        <p:nvPicPr>
          <p:cNvPr id="3074" name="Picture 2" descr="DevOps Nedir?. Merhaba | by Ender Gümen | Devops Türkiye☁️ 🐧 🐳 ☸️ | Medium">
            <a:extLst>
              <a:ext uri="{FF2B5EF4-FFF2-40B4-BE49-F238E27FC236}">
                <a16:creationId xmlns:a16="http://schemas.microsoft.com/office/drawing/2014/main" id="{918DBD2A-AE3A-EDCA-F95A-355286FD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377" y="3959525"/>
            <a:ext cx="5081411" cy="26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15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52.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E07F95A5-6282-8EE0-63E1-8F4AA4268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827" y="217942"/>
            <a:ext cx="6461269" cy="2125202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0C094ED-862E-40BB-9DC1-D77824947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" y="2343144"/>
            <a:ext cx="11053482" cy="1297837"/>
          </a:xfrm>
          <a:prstGeom prst="rect">
            <a:avLst/>
          </a:prstGeom>
        </p:spPr>
      </p:pic>
      <p:pic>
        <p:nvPicPr>
          <p:cNvPr id="11" name="Resim 10" descr="metin, ekran görüntüsü, siyah, yazı tipi içeren bir resim&#10;&#10;Açıklama otomatik olarak oluşturuldu">
            <a:extLst>
              <a:ext uri="{FF2B5EF4-FFF2-40B4-BE49-F238E27FC236}">
                <a16:creationId xmlns:a16="http://schemas.microsoft.com/office/drawing/2014/main" id="{6D5A591B-CA72-5E5D-ED4B-669765160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" y="3629646"/>
            <a:ext cx="8743950" cy="1200150"/>
          </a:xfrm>
          <a:prstGeom prst="rect">
            <a:avLst/>
          </a:prstGeom>
        </p:spPr>
      </p:pic>
      <p:pic>
        <p:nvPicPr>
          <p:cNvPr id="13" name="Resim 12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57BA1398-07B1-B165-553C-E3629A0E4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49" y="3217406"/>
            <a:ext cx="3665351" cy="1574912"/>
          </a:xfrm>
          <a:prstGeom prst="rect">
            <a:avLst/>
          </a:prstGeom>
        </p:spPr>
      </p:pic>
      <p:pic>
        <p:nvPicPr>
          <p:cNvPr id="15" name="Resim 1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D7A94FE-FC1A-826D-310F-B2E0608CC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" y="4792318"/>
            <a:ext cx="8743950" cy="179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2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53.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2B9A20-99C2-1D0C-411A-36C05F91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169" y="1621366"/>
            <a:ext cx="8534400" cy="361526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460A219-E919-6901-7E7F-6CB2CADB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86773"/>
            <a:ext cx="8801517" cy="356853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56888C4-292A-8B47-086C-2E5920E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1" y="2289215"/>
            <a:ext cx="5448298" cy="45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9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C31EEC-1595-F3C4-D38E-41DAD499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89977" cy="82654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AF2FE2-F9F7-5B9A-8F50-16FF1DBF9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93" y="1444925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Git :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yazılım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geliştirme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süreçlerinde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kullanılan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hız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odaklı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dağıtık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çalışan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bir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sürüm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kontrol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kaynak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yönetim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sistemidir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VCS :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Versiyon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Kontrol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Sistemleri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(VCS), 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yazılım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geliştirme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süreçlerinde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yoğun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olarak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kullanılan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Google Sans"/>
              </a:rPr>
              <a:t>sistemlerdir</a:t>
            </a:r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.</a:t>
            </a:r>
          </a:p>
          <a:p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Kodda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yapılan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değişikliğin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üzerinden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zaman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geçtikten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sonra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bu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değişikliğin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sebebini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kodu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okuyarak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anlamaya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çalışmak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oldukça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zaman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alan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eylemdir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 </a:t>
            </a:r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İyi 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 commit </a:t>
            </a:r>
            <a:r>
              <a:rPr lang="en-US" b="0" i="0" dirty="0" err="1">
                <a:solidFill>
                  <a:schemeClr val="accent6"/>
                </a:solidFill>
                <a:effectLst/>
                <a:latin typeface="Google Sans"/>
              </a:rPr>
              <a:t>mesajı</a:t>
            </a:r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 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kodu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tekrar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okumadan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değişikliğin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neden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yapıldığını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bize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söyler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08329F0-CE86-6B1F-9A52-A73293A3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4760521"/>
            <a:ext cx="11555438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0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F5BF9-9373-E4E6-0DB4-B45C230E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390483" cy="886773"/>
          </a:xfrm>
        </p:spPr>
        <p:txBody>
          <a:bodyPr/>
          <a:lstStyle/>
          <a:p>
            <a:r>
              <a:rPr lang="en-US" dirty="0"/>
              <a:t>54.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E9D2201-BBAB-4199-A333-2736D8492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64" y="1707230"/>
            <a:ext cx="6825651" cy="820457"/>
          </a:xfrm>
        </p:spPr>
      </p:pic>
      <p:pic>
        <p:nvPicPr>
          <p:cNvPr id="9" name="Resim 8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E8876B2A-AFA2-54C3-7A8C-85B891EA6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79" y="3106457"/>
            <a:ext cx="6813221" cy="3751543"/>
          </a:xfrm>
          <a:prstGeom prst="rect">
            <a:avLst/>
          </a:prstGeom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8CCF6F4-655C-3BF7-BA21-BCA123108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" y="1707230"/>
            <a:ext cx="5374923" cy="2243227"/>
          </a:xfrm>
          <a:prstGeom prst="rect">
            <a:avLst/>
          </a:prstGeom>
        </p:spPr>
      </p:pic>
      <p:pic>
        <p:nvPicPr>
          <p:cNvPr id="10" name="Resim 9" descr="metin, ekran görüntüsü, dikdörtgen, yazı tipi içeren bir resim&#10;&#10;Açıklama otomatik olarak oluşturuldu">
            <a:extLst>
              <a:ext uri="{FF2B5EF4-FFF2-40B4-BE49-F238E27FC236}">
                <a16:creationId xmlns:a16="http://schemas.microsoft.com/office/drawing/2014/main" id="{0CE090A3-7CA4-EAE7-D0CD-038B01F5C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19" y="3926914"/>
            <a:ext cx="5395598" cy="28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0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1429DB-B3AD-3B23-7022-09C10749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Aydın </a:t>
            </a:r>
            <a:r>
              <a:rPr lang="en-US" dirty="0" err="1"/>
              <a:t>şenkal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D99F6B8-E38E-2A38-AFAB-05CCD6265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661" y="629329"/>
            <a:ext cx="11004580" cy="312707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Eğitim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boyunca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destekleri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için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eğitmenimiz</a:t>
            </a:r>
            <a:r>
              <a:rPr lang="en-US" b="1" dirty="0">
                <a:solidFill>
                  <a:schemeClr val="bg1"/>
                </a:solidFill>
              </a:rPr>
              <a:t> Hamit </a:t>
            </a:r>
            <a:r>
              <a:rPr lang="en-US" b="1" dirty="0" err="1">
                <a:solidFill>
                  <a:schemeClr val="bg1"/>
                </a:solidFill>
              </a:rPr>
              <a:t>Mızrak’a</a:t>
            </a:r>
            <a:r>
              <a:rPr lang="en-US" b="1" dirty="0">
                <a:solidFill>
                  <a:schemeClr val="bg1"/>
                </a:solidFill>
              </a:rPr>
              <a:t> ,</a:t>
            </a:r>
            <a:r>
              <a:rPr lang="en-US" b="1" dirty="0" err="1">
                <a:solidFill>
                  <a:schemeClr val="bg1"/>
                </a:solidFill>
              </a:rPr>
              <a:t>techcareer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ekibine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ve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arkadaşlarıma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teşekkür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ederim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D9EC8A-A082-7FA4-BE7A-BAF6B8B65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72724" cy="731649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7" name="İçerik Yer Tutucusu 6" descr="metin, elektronik donanım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4C37FF92-C99E-1003-C512-4B3733D99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17" y="1362974"/>
            <a:ext cx="8454365" cy="4262377"/>
          </a:xfrm>
        </p:spPr>
      </p:pic>
    </p:spTree>
    <p:extLst>
      <p:ext uri="{BB962C8B-B14F-4D97-AF65-F5344CB8AC3E}">
        <p14:creationId xmlns:p14="http://schemas.microsoft.com/office/powerpoint/2010/main" val="175059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CE6A37-F8B5-003B-BA38-55135B93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38218" cy="705770"/>
          </a:xfrm>
        </p:spPr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adım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7F7DE2-6BB7-F28F-CA1C-3F11F8CEF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90" y="1522562"/>
            <a:ext cx="8534400" cy="3615267"/>
          </a:xfrm>
        </p:spPr>
        <p:txBody>
          <a:bodyPr/>
          <a:lstStyle/>
          <a:p>
            <a:r>
              <a:rPr lang="en-US" b="0" i="0" dirty="0">
                <a:solidFill>
                  <a:schemeClr val="accent6"/>
                </a:solidFill>
                <a:effectLst/>
                <a:latin typeface="Google Sans"/>
              </a:rPr>
              <a:t>Git staged Area: 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The staging area 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dosyadır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,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genel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olarak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Git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klasörünüzün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içindedir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ve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bir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sonraki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commite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hangi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bilgilerin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gideceğini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2EEFF"/>
                </a:solidFill>
                <a:effectLst/>
                <a:latin typeface="Google Sans"/>
              </a:rPr>
              <a:t>depolar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 Git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jargonundaki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teknik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adı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``index``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dir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, ama ``staging area``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ifadesi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de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iş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Google Sans"/>
              </a:rPr>
              <a:t>görür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. </a:t>
            </a:r>
          </a:p>
          <a:p>
            <a:r>
              <a:rPr lang="en-US" dirty="0">
                <a:solidFill>
                  <a:schemeClr val="accent6"/>
                </a:solidFill>
                <a:latin typeface="Google Sans"/>
              </a:rPr>
              <a:t>Git </a:t>
            </a:r>
            <a:r>
              <a:rPr lang="en-US" dirty="0" err="1">
                <a:solidFill>
                  <a:schemeClr val="accent6"/>
                </a:solidFill>
                <a:latin typeface="Google Sans"/>
              </a:rPr>
              <a:t>Unstaged</a:t>
            </a:r>
            <a:r>
              <a:rPr lang="en-US" dirty="0">
                <a:solidFill>
                  <a:schemeClr val="accent6"/>
                </a:solidFill>
                <a:latin typeface="Google Sans"/>
              </a:rPr>
              <a:t> :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Git'teki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tüm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değişikliklerin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aşamasını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kaldırmak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için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git reset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komutunu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kullanılır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. Bu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komut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,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çalışma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dizininizi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değiştirmeden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hazırlama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alanını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son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işlemin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durumuna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geri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E8EAED"/>
                </a:solidFill>
                <a:latin typeface="Google Sans"/>
              </a:rPr>
              <a:t>döndürür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86542F-BCFD-31C4-AF79-7471A614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39811" cy="610879"/>
          </a:xfrm>
        </p:spPr>
        <p:txBody>
          <a:bodyPr>
            <a:normAutofit fontScale="90000"/>
          </a:bodyPr>
          <a:lstStyle/>
          <a:p>
            <a:r>
              <a:rPr lang="en-US" dirty="0"/>
              <a:t>8.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 descr="metin, elektronik donanım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C298043A-1694-1CA0-7ABE-B90E9F572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13" y="1004888"/>
            <a:ext cx="7113699" cy="3614737"/>
          </a:xfrm>
        </p:spPr>
      </p:pic>
    </p:spTree>
    <p:extLst>
      <p:ext uri="{BB962C8B-B14F-4D97-AF65-F5344CB8AC3E}">
        <p14:creationId xmlns:p14="http://schemas.microsoft.com/office/powerpoint/2010/main" val="122036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C09526-ACD6-E9F1-0899-84EF79FE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169824" cy="528013"/>
          </a:xfrm>
        </p:spPr>
        <p:txBody>
          <a:bodyPr>
            <a:normAutofit fontScale="90000"/>
          </a:bodyPr>
          <a:lstStyle/>
          <a:p>
            <a:r>
              <a:rPr lang="en-US" dirty="0"/>
              <a:t>9. </a:t>
            </a:r>
            <a:r>
              <a:rPr lang="en-US" dirty="0" err="1"/>
              <a:t>adım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32457F8-700E-BF5A-2BF9-91E0BC952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735" y="528013"/>
            <a:ext cx="6696213" cy="2456727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AA21FC1E-FB52-179B-C470-545FFFEF6B1C}"/>
              </a:ext>
            </a:extLst>
          </p:cNvPr>
          <p:cNvSpPr txBox="1"/>
          <p:nvPr/>
        </p:nvSpPr>
        <p:spPr>
          <a:xfrm>
            <a:off x="72033" y="3182778"/>
            <a:ext cx="618836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10. ADIM</a:t>
            </a:r>
          </a:p>
        </p:txBody>
      </p:sp>
      <p:pic>
        <p:nvPicPr>
          <p:cNvPr id="9" name="Resim 8" descr="metin, ekran görüntüsü, yazılım, multimedya içeren bir resim&#10;&#10;Açıklama otomatik olarak oluşturuldu">
            <a:extLst>
              <a:ext uri="{FF2B5EF4-FFF2-40B4-BE49-F238E27FC236}">
                <a16:creationId xmlns:a16="http://schemas.microsoft.com/office/drawing/2014/main" id="{95561196-6DCB-3C12-604F-67A879A28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35" y="3584251"/>
            <a:ext cx="6696212" cy="294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60860"/>
      </p:ext>
    </p:extLst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3182</Words>
  <Application>Microsoft Office PowerPoint</Application>
  <PresentationFormat>Geniş ekran</PresentationFormat>
  <Paragraphs>168</Paragraphs>
  <Slides>51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51</vt:i4>
      </vt:variant>
    </vt:vector>
  </HeadingPairs>
  <TitlesOfParts>
    <vt:vector size="58" baseType="lpstr">
      <vt:lpstr>Arial</vt:lpstr>
      <vt:lpstr>Arial</vt:lpstr>
      <vt:lpstr>Century Gothic</vt:lpstr>
      <vt:lpstr>Google Sans</vt:lpstr>
      <vt:lpstr>Söhne</vt:lpstr>
      <vt:lpstr>Wingdings 3</vt:lpstr>
      <vt:lpstr>Dilim</vt:lpstr>
      <vt:lpstr>AYDIN ŞENKAL</vt:lpstr>
      <vt:lpstr>PowerPoint Sunusu</vt:lpstr>
      <vt:lpstr>2-3. adım</vt:lpstr>
      <vt:lpstr>4. adım</vt:lpstr>
      <vt:lpstr>5. adım</vt:lpstr>
      <vt:lpstr>6. adım</vt:lpstr>
      <vt:lpstr>7. adım</vt:lpstr>
      <vt:lpstr>8. adım</vt:lpstr>
      <vt:lpstr>9. adım</vt:lpstr>
      <vt:lpstr>11. adım</vt:lpstr>
      <vt:lpstr>12. adım</vt:lpstr>
      <vt:lpstr>13. adım</vt:lpstr>
      <vt:lpstr>14. adım</vt:lpstr>
      <vt:lpstr>15. adım</vt:lpstr>
      <vt:lpstr>16 -17. adım</vt:lpstr>
      <vt:lpstr>17. Adım</vt:lpstr>
      <vt:lpstr>18. adım</vt:lpstr>
      <vt:lpstr>19. adım</vt:lpstr>
      <vt:lpstr>20. adım</vt:lpstr>
      <vt:lpstr>21. adım</vt:lpstr>
      <vt:lpstr>22-23. adım</vt:lpstr>
      <vt:lpstr>24 ve 25. adım</vt:lpstr>
      <vt:lpstr>26. adım</vt:lpstr>
      <vt:lpstr>27. Adım</vt:lpstr>
      <vt:lpstr>28. adım</vt:lpstr>
      <vt:lpstr>29. adım</vt:lpstr>
      <vt:lpstr>30. adım</vt:lpstr>
      <vt:lpstr>31.adım</vt:lpstr>
      <vt:lpstr>32. adım</vt:lpstr>
      <vt:lpstr>33-34-35. adım</vt:lpstr>
      <vt:lpstr>36. ADIM</vt:lpstr>
      <vt:lpstr>37. Adım devam</vt:lpstr>
      <vt:lpstr>38. adım</vt:lpstr>
      <vt:lpstr>39-40.adım</vt:lpstr>
      <vt:lpstr>41. adım</vt:lpstr>
      <vt:lpstr>42. adım</vt:lpstr>
      <vt:lpstr>43. adım</vt:lpstr>
      <vt:lpstr>44. adım</vt:lpstr>
      <vt:lpstr>45. adım</vt:lpstr>
      <vt:lpstr>46. adım</vt:lpstr>
      <vt:lpstr>46. adım</vt:lpstr>
      <vt:lpstr>47. adım</vt:lpstr>
      <vt:lpstr>48. adım</vt:lpstr>
      <vt:lpstr>49. adım</vt:lpstr>
      <vt:lpstr>50. adım</vt:lpstr>
      <vt:lpstr>51. adım</vt:lpstr>
      <vt:lpstr>51. adım</vt:lpstr>
      <vt:lpstr>52. adım</vt:lpstr>
      <vt:lpstr>53. adım</vt:lpstr>
      <vt:lpstr>54. adım</vt:lpstr>
      <vt:lpstr>Aydın şenkal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AYDIN ŞENKAL</dc:title>
  <dc:creator>Aydın Şenkal</dc:creator>
  <cp:lastModifiedBy>Aydın Şenkal</cp:lastModifiedBy>
  <cp:revision>8</cp:revision>
  <dcterms:created xsi:type="dcterms:W3CDTF">2024-03-11T17:24:21Z</dcterms:created>
  <dcterms:modified xsi:type="dcterms:W3CDTF">2024-03-13T19:45:39Z</dcterms:modified>
</cp:coreProperties>
</file>